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5788" r:id="rId4"/>
    <p:sldId id="5813" r:id="rId5"/>
    <p:sldId id="5812" r:id="rId6"/>
    <p:sldId id="5811" r:id="rId7"/>
    <p:sldId id="5789" r:id="rId8"/>
    <p:sldId id="5791" r:id="rId9"/>
    <p:sldId id="5790" r:id="rId10"/>
    <p:sldId id="5792" r:id="rId11"/>
    <p:sldId id="5793" r:id="rId12"/>
    <p:sldId id="5794" r:id="rId13"/>
    <p:sldId id="5795" r:id="rId14"/>
    <p:sldId id="5796" r:id="rId15"/>
    <p:sldId id="5797" r:id="rId16"/>
    <p:sldId id="5798" r:id="rId17"/>
    <p:sldId id="5799" r:id="rId18"/>
    <p:sldId id="5800" r:id="rId19"/>
    <p:sldId id="5801" r:id="rId20"/>
    <p:sldId id="5802" r:id="rId21"/>
    <p:sldId id="5803" r:id="rId22"/>
    <p:sldId id="5805" r:id="rId23"/>
    <p:sldId id="5807" r:id="rId24"/>
    <p:sldId id="5804" r:id="rId25"/>
    <p:sldId id="5809" r:id="rId26"/>
    <p:sldId id="5810" r:id="rId27"/>
    <p:sldId id="5814" r:id="rId28"/>
    <p:sldId id="5815" r:id="rId29"/>
    <p:sldId id="5816" r:id="rId30"/>
    <p:sldId id="5817" r:id="rId31"/>
    <p:sldId id="5818" r:id="rId32"/>
    <p:sldId id="57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BF5D"/>
    <a:srgbClr val="F6F874"/>
    <a:srgbClr val="00CF00"/>
    <a:srgbClr val="ED7D31"/>
    <a:srgbClr val="5B9BD5"/>
    <a:srgbClr val="B89AFF"/>
    <a:srgbClr val="A4CF87"/>
    <a:srgbClr val="00B050"/>
    <a:srgbClr val="D8E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91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14" y="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A7AB5-CCD1-42D5-8044-88491177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01BA21-FAE7-44D9-9757-3FD8870E6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283F2-F0AF-437F-9F52-42DFCE7A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E8385-3CBF-440D-9DF5-60302BD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1317B-36FE-49BB-BC18-C7622937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4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EBFD1-E44E-43B0-BC51-2AB548B0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B1EDDD-7CD5-4C05-AEE8-F9C6DA122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49FB8-3F3D-438C-B34E-733B387A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0EF78-5FF8-487A-BDC2-453479FF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B9654-6A46-4C9C-A23D-F91D4E0E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B3419F-CCBC-41F0-B938-A5B2E72B2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1C8A4C-AC98-4B1E-A66F-00334747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9DB51-5C1D-45FB-839E-BC6D46A6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836C-C35E-48A2-B9BA-4E9200B9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C818F-E252-438D-BC99-7B136C3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17AC7-BE6F-4CA5-943E-6F08350E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BCB23-F7E6-425C-907F-3742F4B6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43225-3A72-4052-B94D-139BF49A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B601D-7087-4A0F-8439-7477B9C9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83E0F-7DBE-482D-8021-98EC1688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5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28AC7-11F5-477F-A8B5-E54172A0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99BF6-B64F-45A2-A9E3-5A7E9337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AF4BB-45A6-4512-9004-8207D09F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CFC57-3227-43C4-84FD-0D66C78A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CFC11-FD42-4965-9EC9-B12468CF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7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8FF2A-AB12-4889-89C7-1232FEEA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C9E4C-3701-44EF-B2E1-9CA8445F5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8BD8EA-2737-47CA-AAC2-82CD043D8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F5E8B1-C479-4BCA-B665-C4F50C84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05E98-B30C-41F5-B4CB-E5D35770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CF8CC-3369-41BB-9367-DF6744BB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70880-D1FD-474F-9348-98411E58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631A84-8AC0-4D8D-B580-4AE57A34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E8B5C8-8095-433D-86B3-1A3A4250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943659-49E7-41A4-A099-A0B4765EA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6AAA4B-FD9D-4A0D-AA63-920A3DF5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5E8351-7D5F-4926-8751-87EEC183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BA9BA-A22A-4EDA-A515-67AAA90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D5C5D-DECF-4972-A381-CF11C12B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3D20B-ACC8-4415-B3A8-A4B99B7C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22294-D174-40F8-9850-94D17FE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450FE4-9CFE-4BBA-B26D-FED2A955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6E39E-CB12-4013-BD64-5EF74CB4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820D1D6-B257-9337-5BED-DB58C81A46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890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85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BF719-B170-4184-A008-ADEFC9F9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A85C3-4A96-4065-A684-02C7B7DC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A155F-E921-4B97-9CEA-F52EF65F3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24949F-2491-40C9-BAB5-102FC7AB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85E59-10A6-4567-BB20-E4445E9A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1FA5F-3702-43DE-9D7F-BB5960F7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776DD-A8EC-4B6C-B5B2-5FAD10F7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90ECB-7C39-4978-B160-9D46F2766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AC6437-0B79-4377-9018-0934A1B41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0D2A7-2F41-4832-A4C0-349F3232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1FDAC0-1FD3-4434-93D6-0F3C20BC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97BAE-98BE-4F4D-A492-D68210A9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EBCF6-66FC-447C-9E35-85C1F8B4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5F32F-2970-4D9E-B19B-2E4730F2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37B85-C85C-49A3-AD08-DE1D96732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DFB4-6D58-40AD-9927-D137BA3B56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06244-840C-40D1-B982-EE2DA4610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C4039-D18E-4973-AA28-A0D33FFAB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8889"/>
            <a:ext cx="1875992" cy="8447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336589" y="3170658"/>
            <a:ext cx="7483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+mj-ea"/>
              </a:rPr>
              <a:t>Atlas-ISTN: Joint segmentation, registration and atlas construction with image-and-spatial transformer networks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92BB2-0845-42B1-B9A8-1675F3DECEFD}"/>
              </a:ext>
            </a:extLst>
          </p:cNvPr>
          <p:cNvSpPr txBox="1"/>
          <p:nvPr/>
        </p:nvSpPr>
        <p:spPr>
          <a:xfrm>
            <a:off x="7820025" y="3573883"/>
            <a:ext cx="363766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b="1" dirty="0">
                <a:solidFill>
                  <a:srgbClr val="ED7D31"/>
                </a:solidFill>
                <a:cs typeface="Biome Light" panose="020B0502040204020203" pitchFamily="34" charset="0"/>
              </a:rPr>
              <a:t>M</a:t>
            </a:r>
            <a:r>
              <a:rPr lang="en-US" altLang="ko-KR" sz="1600" dirty="0">
                <a:cs typeface="Biome Light" panose="020B0502040204020203" pitchFamily="34" charset="0"/>
              </a:rPr>
              <a:t>edical</a:t>
            </a:r>
            <a:r>
              <a:rPr lang="ko-KR" altLang="en-US" sz="1600" dirty="0"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ED7D31"/>
                </a:solidFill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cs typeface="Biome Light" panose="020B0502040204020203" pitchFamily="34" charset="0"/>
              </a:rPr>
              <a:t>maging</a:t>
            </a:r>
            <a:r>
              <a:rPr lang="ko-KR" altLang="en-US" sz="1600" dirty="0">
                <a:cs typeface="Biome Light" panose="020B0502040204020203" pitchFamily="34" charset="0"/>
              </a:rPr>
              <a:t> </a:t>
            </a:r>
            <a:r>
              <a:rPr lang="en-US" altLang="ko-KR" sz="1600" dirty="0">
                <a:cs typeface="Biome Light" panose="020B0502040204020203" pitchFamily="34" charset="0"/>
              </a:rPr>
              <a:t>&amp; </a:t>
            </a:r>
            <a:r>
              <a:rPr lang="en-US" altLang="ko-KR" sz="1600" b="1" dirty="0">
                <a:solidFill>
                  <a:srgbClr val="ED7D31"/>
                </a:solidFill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cs typeface="Biome Light" panose="020B0502040204020203" pitchFamily="34" charset="0"/>
              </a:rPr>
              <a:t>ntelligent </a:t>
            </a:r>
            <a:r>
              <a:rPr lang="en-US" altLang="ko-KR" sz="1600" b="1" dirty="0">
                <a:solidFill>
                  <a:srgbClr val="ED7D31"/>
                </a:solidFill>
                <a:cs typeface="Biome Light" panose="020B0502040204020203" pitchFamily="34" charset="0"/>
              </a:rPr>
              <a:t>R</a:t>
            </a:r>
            <a:r>
              <a:rPr lang="en-US" altLang="ko-KR" sz="1600" dirty="0">
                <a:cs typeface="Biome Light" panose="020B0502040204020203" pitchFamily="34" charset="0"/>
              </a:rPr>
              <a:t>eality </a:t>
            </a:r>
            <a:r>
              <a:rPr lang="en-US" altLang="ko-KR" sz="1600" b="1" dirty="0">
                <a:solidFill>
                  <a:srgbClr val="ED7D31"/>
                </a:solidFill>
                <a:cs typeface="Biome Light" panose="020B0502040204020203" pitchFamily="34" charset="0"/>
              </a:rPr>
              <a:t>L</a:t>
            </a:r>
            <a:r>
              <a:rPr lang="en-US" altLang="ko-KR" sz="1600" dirty="0">
                <a:cs typeface="Biome Light" panose="020B0502040204020203" pitchFamily="34" charset="0"/>
              </a:rPr>
              <a:t>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err="1">
                <a:cs typeface="Biome Light" panose="020B0502040204020203" pitchFamily="34" charset="0"/>
              </a:rPr>
              <a:t>Asan</a:t>
            </a:r>
            <a:r>
              <a:rPr lang="en-US" altLang="ko-KR" sz="1600" dirty="0">
                <a:cs typeface="Biome Light" panose="020B0502040204020203" pitchFamily="34" charset="0"/>
              </a:rPr>
              <a:t> Medical Center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603124-40B9-4E4B-B531-AEFD9BB0ABA6}"/>
              </a:ext>
            </a:extLst>
          </p:cNvPr>
          <p:cNvSpPr txBox="1"/>
          <p:nvPr/>
        </p:nvSpPr>
        <p:spPr>
          <a:xfrm>
            <a:off x="311189" y="59487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cs typeface="맑은 고딕 Semilight" panose="020B0502040204020203" pitchFamily="50" charset="-127"/>
              </a:rPr>
              <a:t>2023.05.31</a:t>
            </a:r>
            <a:endParaRPr lang="en-US" dirty="0"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A52D0-F944-46B5-912C-734CACCA97C2}"/>
              </a:ext>
            </a:extLst>
          </p:cNvPr>
          <p:cNvSpPr txBox="1"/>
          <p:nvPr/>
        </p:nvSpPr>
        <p:spPr>
          <a:xfrm>
            <a:off x="10662949" y="6044033"/>
            <a:ext cx="14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>
              <a:defRPr/>
            </a:pPr>
            <a:r>
              <a:rPr lang="en-US" altLang="ko-KR" dirty="0">
                <a:cs typeface="Biome Light" panose="020B0502040204020203" pitchFamily="34" charset="0"/>
              </a:rPr>
              <a:t>www.mi2rl.co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177A8-7A63-42ED-B7B9-411FCD2B8AE1}"/>
              </a:ext>
            </a:extLst>
          </p:cNvPr>
          <p:cNvSpPr txBox="1"/>
          <p:nvPr/>
        </p:nvSpPr>
        <p:spPr>
          <a:xfrm>
            <a:off x="7820025" y="486853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맑은 고딕 Semilight" panose="020B0502040204020203" pitchFamily="50" charset="-127"/>
              </a:rPr>
              <a:t>Jung </a:t>
            </a:r>
            <a:r>
              <a:rPr lang="en-US" dirty="0" smtClean="0">
                <a:cs typeface="맑은 고딕 Semilight" panose="020B0502040204020203" pitchFamily="50" charset="-127"/>
              </a:rPr>
              <a:t>Ji-</a:t>
            </a:r>
            <a:r>
              <a:rPr lang="en-US" dirty="0" err="1" smtClean="0">
                <a:cs typeface="맑은 고딕 Semilight" panose="020B0502040204020203" pitchFamily="50" charset="-127"/>
              </a:rPr>
              <a:t>Hoon</a:t>
            </a:r>
            <a:endParaRPr lang="en-US" dirty="0">
              <a:cs typeface="맑은 고딕 Semilight" panose="020B0502040204020203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C465BC-40DD-0870-6659-6534A69A39A6}"/>
              </a:ext>
            </a:extLst>
          </p:cNvPr>
          <p:cNvGrpSpPr/>
          <p:nvPr/>
        </p:nvGrpSpPr>
        <p:grpSpPr>
          <a:xfrm>
            <a:off x="5912813" y="180009"/>
            <a:ext cx="6209019" cy="2475949"/>
            <a:chOff x="3436631" y="3229525"/>
            <a:chExt cx="6209019" cy="24759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660BA-21AF-5DB6-A26E-58B1CD0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6631" y="3229525"/>
              <a:ext cx="6209019" cy="2475949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4003A3-99F7-8A10-B4C1-0C9C84F25A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7150" y="3376541"/>
              <a:ext cx="792725" cy="453247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F9F2EE2-2481-50EA-375B-B332EF4E6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150" y="3820803"/>
              <a:ext cx="792725" cy="624631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EB3EB5C-62B6-5E3D-C3E7-996D9E8B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410325" y="4439084"/>
              <a:ext cx="876618" cy="0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31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34" y="370041"/>
            <a:ext cx="6988192" cy="5964084"/>
          </a:xfrm>
          <a:prstGeom prst="rect">
            <a:avLst/>
          </a:prstGeom>
          <a:solidFill>
            <a:srgbClr val="FF0000">
              <a:alpha val="0"/>
            </a:srgbClr>
          </a:solidFill>
        </p:spPr>
      </p:pic>
      <p:sp>
        <p:nvSpPr>
          <p:cNvPr id="24" name="직사각형 23"/>
          <p:cNvSpPr/>
          <p:nvPr/>
        </p:nvSpPr>
        <p:spPr>
          <a:xfrm>
            <a:off x="4222734" y="370041"/>
            <a:ext cx="6988191" cy="59640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l="41390" t="4336" r="2181" b="51104"/>
          <a:stretch/>
        </p:blipFill>
        <p:spPr>
          <a:xfrm>
            <a:off x="7115175" y="628650"/>
            <a:ext cx="3943350" cy="2657475"/>
          </a:xfrm>
          <a:prstGeom prst="rect">
            <a:avLst/>
          </a:prstGeom>
          <a:solidFill>
            <a:srgbClr val="FF0000">
              <a:alpha val="0"/>
            </a:srgbClr>
          </a:solidFill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38329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Atlas-ISTN Model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832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115173" y="695325"/>
            <a:ext cx="3943351" cy="259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1"/>
          </p:cNvCxnSpPr>
          <p:nvPr/>
        </p:nvCxnSpPr>
        <p:spPr>
          <a:xfrm flipH="1">
            <a:off x="6858000" y="1990725"/>
            <a:ext cx="257173" cy="123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38" y="4432105"/>
            <a:ext cx="3003060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72" y="1620982"/>
            <a:ext cx="2867025" cy="2847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8515"/>
          <a:stretch/>
        </p:blipFill>
        <p:spPr>
          <a:xfrm>
            <a:off x="3778780" y="1968500"/>
            <a:ext cx="2710302" cy="2601952"/>
          </a:xfrm>
          <a:prstGeom prst="rect">
            <a:avLst/>
          </a:prstGeom>
        </p:spPr>
      </p:pic>
      <p:sp>
        <p:nvSpPr>
          <p:cNvPr id="11" name="십자형 10"/>
          <p:cNvSpPr/>
          <p:nvPr/>
        </p:nvSpPr>
        <p:spPr>
          <a:xfrm>
            <a:off x="3570296" y="2876549"/>
            <a:ext cx="342901" cy="342901"/>
          </a:xfrm>
          <a:prstGeom prst="plus">
            <a:avLst>
              <a:gd name="adj" fmla="val 3897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3928851" y="4468957"/>
                <a:ext cx="1110305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b="1" i="1" smtClean="0">
                          <a:solidFill>
                            <a:srgbClr val="B89AFF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ko-KR" sz="900" b="1" i="1" smtClean="0">
                          <a:solidFill>
                            <a:srgbClr val="B89A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900" b="1" i="1">
                          <a:solidFill>
                            <a:srgbClr val="B89AFF"/>
                          </a:solidFill>
                          <a:latin typeface="Cambria Math" panose="02040503050406030204" pitchFamily="18" charset="0"/>
                        </a:rPr>
                        <m:t>𝐞𝐱𝐩</m:t>
                      </m:r>
                      <m:d>
                        <m:dPr>
                          <m:ctrlPr>
                            <a:rPr lang="en-US" altLang="ko-KR" sz="900" b="1" i="1">
                              <a:solidFill>
                                <a:srgbClr val="B89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900" b="1" i="1">
                              <a:solidFill>
                                <a:srgbClr val="B89AFF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r>
                  <a:rPr lang="en-US" altLang="ko-KR" sz="900" b="1" dirty="0">
                    <a:solidFill>
                      <a:srgbClr val="B89AFF"/>
                    </a:solidFill>
                    <a:ea typeface="+mj-ea"/>
                  </a:rPr>
                  <a:t/>
                </a:r>
                <a:br>
                  <a:rPr lang="en-US" altLang="ko-KR" sz="900" b="1" dirty="0">
                    <a:solidFill>
                      <a:srgbClr val="B89AFF"/>
                    </a:solidFill>
                    <a:ea typeface="+mj-ea"/>
                  </a:rPr>
                </a:br>
                <a:endParaRPr lang="ko-KR" altLang="en-US" sz="9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51" y="4468957"/>
                <a:ext cx="1110305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4729837" y="2717241"/>
                <a:ext cx="715837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ko-KR" altLang="ko-K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ko-KR" altLang="ko-KR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9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37" y="2717241"/>
                <a:ext cx="715837" cy="230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l="5951" t="1780" r="58902" b="83617"/>
          <a:stretch/>
        </p:blipFill>
        <p:spPr>
          <a:xfrm>
            <a:off x="4638675" y="476251"/>
            <a:ext cx="2456089" cy="870856"/>
          </a:xfrm>
          <a:prstGeom prst="rect">
            <a:avLst/>
          </a:prstGeom>
          <a:solidFill>
            <a:srgbClr val="FF0000">
              <a:alpha val="0"/>
            </a:srgbClr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STN (Spatial Transformer Network)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STN loss</a:t>
            </a:r>
            <a:endParaRPr lang="en-US" altLang="ko-KR" sz="1600" i="1" dirty="0">
              <a:latin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+mj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rcRect l="14231" t="612" b="91716"/>
          <a:stretch/>
        </p:blipFill>
        <p:spPr>
          <a:xfrm>
            <a:off x="4180114" y="1510393"/>
            <a:ext cx="2324622" cy="21820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144536" y="1709200"/>
            <a:ext cx="2262187" cy="281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84003" y="1708820"/>
                <a:ext cx="1583254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ko-KR" altLang="en-US" sz="12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}=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ko-KR" altLang="en-US" sz="12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1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003" y="1708820"/>
                <a:ext cx="1583254" cy="300788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26135" y="4841153"/>
                <a:ext cx="10784790" cy="1247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  <m:sSub>
                                  <m:sSub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sSubSup>
                                  <m:sSub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‖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altLang="ko-KR" sz="1600" i="1" dirty="0"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𝛻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5" y="4841153"/>
                <a:ext cx="10784790" cy="1247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9155800" y="3820588"/>
            <a:ext cx="2232830" cy="2366712"/>
            <a:chOff x="9155800" y="3820588"/>
            <a:chExt cx="2232830" cy="23667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55800" y="3820588"/>
              <a:ext cx="2232830" cy="20291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9507969" y="5817968"/>
              <a:ext cx="1521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21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1670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Loss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3113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238602" y="1202547"/>
                <a:ext cx="11953397" cy="2817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Total loss</a:t>
                </a:r>
                <a:br>
                  <a:rPr lang="en-US" altLang="ko-KR" sz="1600" dirty="0">
                    <a:ea typeface="+mj-ea"/>
                  </a:rPr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</a:t>
                </a:r>
                <a:br>
                  <a:rPr lang="en-US" altLang="ko-KR" dirty="0"/>
                </a:br>
                <a:r>
                  <a:rPr lang="en-US" altLang="ko-KR" sz="1600" dirty="0">
                    <a:ea typeface="+mj-ea"/>
                  </a:rPr>
                  <a:t>λ</a:t>
                </a:r>
                <a:r>
                  <a:rPr lang="ko-KR" altLang="en-US" sz="1600" dirty="0">
                    <a:ea typeface="+mj-ea"/>
                  </a:rPr>
                  <a:t> </a:t>
                </a:r>
                <a:r>
                  <a:rPr lang="en-US" altLang="ko-KR" sz="1600" dirty="0">
                    <a:ea typeface="+mj-ea"/>
                  </a:rPr>
                  <a:t>: vector field</a:t>
                </a:r>
                <a:r>
                  <a:rPr lang="ko-KR" altLang="en-US" sz="1600" dirty="0">
                    <a:ea typeface="+mj-ea"/>
                  </a:rPr>
                  <a:t>의 부드러움의 정도를 조절하는 </a:t>
                </a:r>
                <a:r>
                  <a:rPr lang="en-US" altLang="ko-KR" sz="1600" dirty="0">
                    <a:ea typeface="+mj-ea"/>
                  </a:rPr>
                  <a:t>term.</a:t>
                </a:r>
                <a:br>
                  <a:rPr lang="en-US" altLang="ko-KR" sz="1600" dirty="0">
                    <a:ea typeface="+mj-ea"/>
                  </a:rPr>
                </a:br>
                <a:r>
                  <a:rPr lang="en-US" altLang="ko-KR" sz="1600" dirty="0">
                    <a:ea typeface="+mj-ea"/>
                  </a:rPr>
                  <a:t>ω :</a:t>
                </a:r>
                <a:r>
                  <a:rPr lang="ko-KR" altLang="en-US" sz="1600" dirty="0">
                    <a:ea typeface="+mj-ea"/>
                  </a:rPr>
                  <a:t> </a:t>
                </a:r>
                <a:r>
                  <a:rPr lang="en-US" altLang="ko-KR" sz="1600" dirty="0">
                    <a:ea typeface="+mj-ea"/>
                  </a:rPr>
                  <a:t>STN</a:t>
                </a:r>
                <a:r>
                  <a:rPr lang="ko-KR" altLang="en-US" sz="1600" dirty="0">
                    <a:ea typeface="+mj-ea"/>
                  </a:rPr>
                  <a:t>과 관련된 전체 </a:t>
                </a:r>
                <a:r>
                  <a:rPr lang="en-US" altLang="ko-KR" sz="1600" dirty="0">
                    <a:ea typeface="+mj-ea"/>
                  </a:rPr>
                  <a:t>loss</a:t>
                </a:r>
                <a:r>
                  <a:rPr lang="ko-KR" altLang="en-US" sz="1600" dirty="0">
                    <a:ea typeface="+mj-ea"/>
                  </a:rPr>
                  <a:t>의 정도를 조절하는 </a:t>
                </a:r>
                <a:r>
                  <a:rPr lang="en-US" altLang="ko-KR" sz="1600" dirty="0">
                    <a:ea typeface="+mj-ea"/>
                  </a:rPr>
                  <a:t>term.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Segmentation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) : ITN</a:t>
                </a:r>
                <a:r>
                  <a:rPr lang="ko-KR" altLang="en-US" sz="1600" dirty="0">
                    <a:ea typeface="+mj-ea"/>
                  </a:rPr>
                  <a:t>의 가중치</a:t>
                </a:r>
                <a:r>
                  <a:rPr lang="en-US" altLang="ko-KR" sz="1600" dirty="0"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만 업데이트 하기 위한 </a:t>
                </a:r>
                <a:r>
                  <a:rPr lang="en-US" altLang="ko-KR" sz="1600" dirty="0">
                    <a:ea typeface="+mj-ea"/>
                  </a:rPr>
                  <a:t>gradient</a:t>
                </a:r>
                <a:r>
                  <a:rPr lang="ko-KR" altLang="en-US" sz="1600" dirty="0">
                    <a:ea typeface="+mj-ea"/>
                  </a:rPr>
                  <a:t>를 제공</a:t>
                </a:r>
                <a:r>
                  <a:rPr lang="en-US" altLang="ko-KR" sz="1600" dirty="0">
                    <a:ea typeface="+mj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Registration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ko-KR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) : STN</a:t>
                </a:r>
                <a:r>
                  <a:rPr lang="ko-KR" altLang="en-US" sz="1600" dirty="0">
                    <a:ea typeface="+mj-ea"/>
                  </a:rPr>
                  <a:t>의 가중치 </a:t>
                </a:r>
                <a:r>
                  <a:rPr lang="en-US" altLang="ko-KR" sz="1600" dirty="0">
                    <a:ea typeface="+mj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만 업데이트 하기 위한 </a:t>
                </a:r>
                <a:r>
                  <a:rPr lang="en-US" altLang="ko-KR" sz="1600" dirty="0">
                    <a:ea typeface="+mj-ea"/>
                  </a:rPr>
                  <a:t>gradient</a:t>
                </a:r>
                <a:r>
                  <a:rPr lang="ko-KR" altLang="en-US" sz="1600" dirty="0">
                    <a:ea typeface="+mj-ea"/>
                  </a:rPr>
                  <a:t>를 제공</a:t>
                </a:r>
                <a:r>
                  <a:rPr lang="en-US" altLang="ko-KR" sz="1600" dirty="0">
                    <a:ea typeface="+mj-ea"/>
                  </a:rPr>
                  <a:t>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Regularization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) : non-rigid deformation(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만 </a:t>
                </a:r>
                <a:r>
                  <a:rPr lang="en-US" altLang="ko-KR" sz="1600" dirty="0">
                    <a:ea typeface="+mj-ea"/>
                  </a:rPr>
                  <a:t>penalization</a:t>
                </a:r>
                <a:r>
                  <a:rPr lang="ko-KR" altLang="en-US" sz="1600" dirty="0">
                    <a:ea typeface="+mj-ea"/>
                  </a:rPr>
                  <a:t>함</a:t>
                </a:r>
                <a:r>
                  <a:rPr lang="en-US" altLang="ko-KR" sz="1600" dirty="0">
                    <a:ea typeface="+mj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" y="1202547"/>
                <a:ext cx="11953397" cy="2817310"/>
              </a:xfrm>
              <a:prstGeom prst="rect">
                <a:avLst/>
              </a:prstGeom>
              <a:blipFill>
                <a:blip r:embed="rId2"/>
                <a:stretch>
                  <a:fillRect l="-204" b="-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8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39655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Atlas Construction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965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238602" y="1202547"/>
                <a:ext cx="11953397" cy="5630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image</a:t>
                </a:r>
                <a:r>
                  <a:rPr lang="ko-KR" altLang="en-US" sz="1600" dirty="0">
                    <a:ea typeface="+mj-ea"/>
                  </a:rPr>
                  <a:t> </a:t>
                </a:r>
                <a:r>
                  <a:rPr lang="en-US" altLang="ko-KR" sz="1600" dirty="0">
                    <a:ea typeface="+mj-ea"/>
                  </a:rPr>
                  <a:t>atlas(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와 </a:t>
                </a:r>
                <a:r>
                  <a:rPr lang="en-US" altLang="ko-KR" sz="1600" dirty="0">
                    <a:ea typeface="+mj-ea"/>
                  </a:rPr>
                  <a:t>mask atlas(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를 모두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ko-KR" altLang="en-US" sz="1600" dirty="0">
                    <a:ea typeface="+mj-ea"/>
                  </a:rPr>
                  <a:t>라고할 때</a:t>
                </a:r>
                <a:r>
                  <a:rPr lang="en-US" altLang="ko-KR" sz="1600" dirty="0">
                    <a:ea typeface="+mj-ea"/>
                  </a:rPr>
                  <a:t>, </a:t>
                </a:r>
                <a:r>
                  <a:rPr lang="ko-KR" altLang="en-US" sz="1600" dirty="0">
                    <a:ea typeface="+mj-ea"/>
                  </a:rPr>
                  <a:t>초기 및 업데이트된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ko-KR" altLang="en-US" sz="1600" dirty="0">
                    <a:ea typeface="+mj-ea"/>
                  </a:rPr>
                  <a:t>에</a:t>
                </a:r>
                <a:r>
                  <a:rPr lang="en-US" altLang="ko-KR" sz="1600" dirty="0">
                    <a:ea typeface="+mj-ea"/>
                  </a:rPr>
                  <a:t> </a:t>
                </a:r>
                <a:r>
                  <a:rPr lang="ko-KR" altLang="en-US" sz="1600" dirty="0">
                    <a:ea typeface="+mj-ea"/>
                  </a:rPr>
                  <a:t>대해서 다음과 같이 표현할 수 있다</a:t>
                </a:r>
                <a:r>
                  <a:rPr lang="en-US" altLang="ko-KR" sz="1600" dirty="0">
                    <a:ea typeface="+mj-ea"/>
                  </a:rPr>
                  <a:t>.</a:t>
                </a:r>
                <a:br>
                  <a:rPr lang="en-US" altLang="ko-KR" sz="1600" dirty="0">
                    <a:ea typeface="+mj-ea"/>
                  </a:rPr>
                </a:b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endParaRPr lang="en-US" altLang="ko-KR" sz="1600" dirty="0"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Atlas </a:t>
                </a:r>
                <a:r>
                  <a:rPr lang="ko-KR" altLang="en-US" sz="1600" dirty="0">
                    <a:ea typeface="+mj-ea"/>
                  </a:rPr>
                  <a:t>영상 또는 </a:t>
                </a:r>
                <a:r>
                  <a:rPr lang="en-US" altLang="ko-KR" sz="1600" dirty="0">
                    <a:ea typeface="+mj-ea"/>
                  </a:rPr>
                  <a:t>mask</a:t>
                </a:r>
                <a:r>
                  <a:rPr lang="ko-KR" altLang="en-US" sz="1600" dirty="0">
                    <a:ea typeface="+mj-ea"/>
                  </a:rPr>
                  <a:t>의 </a:t>
                </a:r>
                <a:r>
                  <a:rPr lang="en-US" altLang="ko-KR" sz="1600" dirty="0">
                    <a:ea typeface="+mj-ea"/>
                  </a:rPr>
                  <a:t>update(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𝜂</m:t>
                    </m:r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limUpp>
                          <m:limUp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</m:lim>
                        </m:limUpp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sz="1600" dirty="0">
                    <a:ea typeface="+mj-ea"/>
                  </a:rPr>
                  <a:t>)</a:t>
                </a:r>
                <a:r>
                  <a:rPr lang="ko-KR" altLang="en-US" sz="1600" dirty="0">
                    <a:ea typeface="+mj-ea"/>
                  </a:rPr>
                  <a:t>는 </a:t>
                </a:r>
                <a:r>
                  <a:rPr lang="en-US" altLang="ko-KR" sz="1600" dirty="0">
                    <a:ea typeface="+mj-ea"/>
                  </a:rPr>
                  <a:t>1 epoch</a:t>
                </a:r>
                <a:r>
                  <a:rPr lang="ko-KR" altLang="en-US" sz="1600" dirty="0">
                    <a:ea typeface="+mj-ea"/>
                  </a:rPr>
                  <a:t>이 끝난 후 이루어진다</a:t>
                </a:r>
                <a:r>
                  <a:rPr lang="en-US" altLang="ko-KR" sz="1600" dirty="0">
                    <a:ea typeface="+mj-ea"/>
                  </a:rPr>
                  <a:t>. </a:t>
                </a:r>
                <a:br>
                  <a:rPr lang="en-US" altLang="ko-KR" sz="1600" dirty="0">
                    <a:ea typeface="+mj-ea"/>
                  </a:rPr>
                </a:br>
                <a:r>
                  <a:rPr lang="ko-KR" altLang="en-US" sz="1600" dirty="0">
                    <a:ea typeface="+mj-ea"/>
                  </a:rPr>
                  <a:t>이때</a:t>
                </a:r>
                <a:r>
                  <a:rPr lang="en-US" altLang="ko-KR" sz="1600" dirty="0">
                    <a:ea typeface="+mj-ea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SupPr>
                      <m:e>
                        <m:limUpp>
                          <m:limUp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  <a:ea typeface="+mj-ea"/>
                              </a:rPr>
                            </m:ctrlPr>
                          </m:limUpp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  <a:ea typeface="+mj-ea"/>
                              </a:rPr>
                              <m:t>𝑧</m:t>
                            </m:r>
                          </m:e>
                          <m:lim>
                            <m:r>
                              <a:rPr lang="en-US" altLang="ko-KR" sz="1600">
                                <a:latin typeface="Cambria Math" panose="02040503050406030204" pitchFamily="18" charset="0"/>
                                <a:ea typeface="+mj-ea"/>
                              </a:rPr>
                              <m:t>~</m:t>
                            </m:r>
                          </m:lim>
                        </m:limUpp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  <a:ea typeface="+mj-ea"/>
                          </a:rPr>
                          <m:t>𝑗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  <a:ea typeface="+mj-ea"/>
                          </a:rPr>
                          <m:t>,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  <a:ea typeface="+mj-ea"/>
                          </a:rPr>
                          <m:t>𝑡</m:t>
                        </m:r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</m:sup>
                    </m:sSubSup>
                    <m:r>
                      <a:rPr lang="ko-KR" altLang="en-US" sz="1600">
                        <a:latin typeface="Cambria Math" panose="02040503050406030204" pitchFamily="18" charset="0"/>
                        <a:ea typeface="+mj-ea"/>
                      </a:rPr>
                      <m:t>는</m:t>
                    </m:r>
                  </m:oMath>
                </a14:m>
                <a:r>
                  <a:rPr lang="en-US" altLang="ko-KR" sz="1600" dirty="0">
                    <a:ea typeface="+mj-ea"/>
                  </a:rPr>
                  <a:t> </a:t>
                </a:r>
                <a:r>
                  <a:rPr lang="ko-KR" altLang="en-US" sz="1600" dirty="0">
                    <a:ea typeface="+mj-ea"/>
                  </a:rPr>
                  <a:t>다음과 같이 표현 됨</a:t>
                </a:r>
                <a:r>
                  <a:rPr lang="en-US" altLang="ko-KR" sz="1600" dirty="0">
                    <a:ea typeface="+mj-ea"/>
                  </a:rPr>
                  <a:t>.</a:t>
                </a:r>
                <a:br>
                  <a:rPr lang="en-US" altLang="ko-KR" sz="1600" dirty="0">
                    <a:ea typeface="+mj-ea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limUpp>
                          <m:limUp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</m:lim>
                        </m:limUpp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dirty="0"/>
                  <a:t>,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ko-KR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 Atlas</a:t>
                </a:r>
                <a:r>
                  <a:rPr lang="ko-KR" altLang="en-US" sz="1600" dirty="0">
                    <a:ea typeface="+mj-ea"/>
                  </a:rPr>
                  <a:t>를 </a:t>
                </a:r>
                <a:r>
                  <a:rPr lang="en-US" altLang="ko-KR" sz="1600" dirty="0">
                    <a:ea typeface="+mj-ea"/>
                  </a:rPr>
                  <a:t>update </a:t>
                </a:r>
                <a:r>
                  <a:rPr lang="ko-KR" altLang="en-US" sz="1600" dirty="0" err="1">
                    <a:ea typeface="+mj-ea"/>
                  </a:rPr>
                  <a:t>시킬때</a:t>
                </a:r>
                <a:r>
                  <a:rPr lang="en-US" altLang="ko-KR" sz="1600" dirty="0">
                    <a:ea typeface="+mj-ea"/>
                  </a:rPr>
                  <a:t> </a:t>
                </a:r>
                <a:r>
                  <a:rPr lang="ko-KR" altLang="en-US" sz="1600" dirty="0">
                    <a:ea typeface="+mj-ea"/>
                  </a:rPr>
                  <a:t>장점</a:t>
                </a:r>
                <a:endParaRPr lang="en-US" altLang="ko-KR" sz="1600" dirty="0">
                  <a:ea typeface="+mj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ko-KR" altLang="en-US" sz="1600" dirty="0">
                    <a:ea typeface="+mj-ea"/>
                  </a:rPr>
                  <a:t>고정된 </a:t>
                </a:r>
                <a:r>
                  <a:rPr lang="en-US" altLang="ko-KR" sz="1600" dirty="0">
                    <a:ea typeface="+mj-ea"/>
                  </a:rPr>
                  <a:t>atlas</a:t>
                </a:r>
                <a:r>
                  <a:rPr lang="ko-KR" altLang="en-US" sz="1600" dirty="0">
                    <a:ea typeface="+mj-ea"/>
                  </a:rPr>
                  <a:t>를 사용하지 않고 지속적으로 학습되기 때문에 </a:t>
                </a:r>
                <a:r>
                  <a:rPr lang="en-US" altLang="ko-KR" sz="1600" dirty="0">
                    <a:ea typeface="+mj-ea"/>
                  </a:rPr>
                  <a:t>unbiased labeling map</a:t>
                </a:r>
                <a:r>
                  <a:rPr lang="ko-KR" altLang="en-US" sz="1600" dirty="0">
                    <a:ea typeface="+mj-ea"/>
                  </a:rPr>
                  <a:t>이 생성된다</a:t>
                </a:r>
                <a:r>
                  <a:rPr lang="en-US" altLang="ko-KR" sz="1600" dirty="0">
                    <a:ea typeface="+mj-ea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ko-KR" altLang="en-US" sz="1600" dirty="0">
                    <a:ea typeface="+mj-ea"/>
                  </a:rPr>
                  <a:t>학습을 마치고 난 뒤</a:t>
                </a:r>
                <a:r>
                  <a:rPr lang="en-US" altLang="ko-KR" sz="1600" dirty="0">
                    <a:ea typeface="+mj-ea"/>
                  </a:rPr>
                  <a:t> test </a:t>
                </a:r>
                <a:r>
                  <a:rPr lang="ko-KR" altLang="en-US" sz="1600" dirty="0">
                    <a:ea typeface="+mj-ea"/>
                  </a:rPr>
                  <a:t>시점에서 최적화 된 </a:t>
                </a:r>
                <a:r>
                  <a:rPr lang="en-US" altLang="ko-KR" sz="1600" dirty="0">
                    <a:ea typeface="+mj-ea"/>
                  </a:rPr>
                  <a:t>Atlas labeling map</a:t>
                </a:r>
                <a:r>
                  <a:rPr lang="ko-KR" altLang="en-US" sz="1600" dirty="0">
                    <a:ea typeface="+mj-ea"/>
                  </a:rPr>
                  <a:t>으로 사용할 수 있다</a:t>
                </a:r>
                <a:r>
                  <a:rPr lang="en-US" altLang="ko-KR" sz="1600" dirty="0">
                    <a:ea typeface="+mj-ea"/>
                  </a:rPr>
                  <a:t>. </a:t>
                </a:r>
                <a:r>
                  <a:rPr lang="ko-KR" altLang="en-US" sz="1600" dirty="0">
                    <a:ea typeface="+mj-ea"/>
                  </a:rPr>
                  <a:t>이는 </a:t>
                </a:r>
                <a:r>
                  <a:rPr lang="en-US" altLang="ko-KR" sz="1600" dirty="0">
                    <a:ea typeface="+mj-ea"/>
                  </a:rPr>
                  <a:t>unseen data</a:t>
                </a:r>
                <a:r>
                  <a:rPr lang="ko-KR" altLang="en-US" sz="1600" dirty="0">
                    <a:ea typeface="+mj-ea"/>
                  </a:rPr>
                  <a:t>에 대해서 </a:t>
                </a:r>
                <a:r>
                  <a:rPr lang="en-US" altLang="ko-KR" sz="1600" dirty="0">
                    <a:ea typeface="+mj-ea"/>
                  </a:rPr>
                  <a:t>robust</a:t>
                </a:r>
                <a:r>
                  <a:rPr lang="ko-KR" altLang="en-US" sz="1600" dirty="0">
                    <a:ea typeface="+mj-ea"/>
                  </a:rPr>
                  <a:t>한 효과가 있다</a:t>
                </a:r>
                <a:r>
                  <a:rPr lang="en-US" altLang="ko-KR" sz="1600" dirty="0">
                    <a:ea typeface="+mj-ea"/>
                  </a:rPr>
                  <a:t>.</a:t>
                </a:r>
                <a:br>
                  <a:rPr lang="en-US" altLang="ko-KR" sz="1600" dirty="0">
                    <a:ea typeface="+mj-ea"/>
                  </a:rPr>
                </a:b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endParaRPr lang="en-US" altLang="ko-KR" sz="1600" dirty="0">
                  <a:ea typeface="+mj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" y="1202547"/>
                <a:ext cx="11953397" cy="5630644"/>
              </a:xfrm>
              <a:prstGeom prst="rect">
                <a:avLst/>
              </a:prstGeom>
              <a:blipFill>
                <a:blip r:embed="rId2"/>
                <a:stretch>
                  <a:fillRect l="-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8" y="1694662"/>
            <a:ext cx="3977463" cy="9325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95" y="2218987"/>
            <a:ext cx="2783305" cy="26711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7947" y="1995479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Atlas case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49876" y="1810813"/>
            <a:ext cx="155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 randomly selected training case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8383869" y="2814413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Image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383869" y="4161950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Mask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220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58636"/>
          <a:stretch/>
        </p:blipFill>
        <p:spPr>
          <a:xfrm>
            <a:off x="5051408" y="3634828"/>
            <a:ext cx="6988192" cy="2466975"/>
          </a:xfrm>
          <a:prstGeom prst="rect">
            <a:avLst/>
          </a:prstGeom>
          <a:solidFill>
            <a:srgbClr val="FF0000">
              <a:alpha val="0"/>
            </a:srgbClr>
          </a:solidFill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44645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 Test Time Refinement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44645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238602" y="1202547"/>
                <a:ext cx="11953397" cy="59828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+mj-ea"/>
                  </a:rPr>
                  <a:t>저자는 </a:t>
                </a:r>
                <a:r>
                  <a:rPr lang="en-US" altLang="ko-KR" sz="1600" dirty="0">
                    <a:ea typeface="+mj-ea"/>
                  </a:rPr>
                  <a:t>Test Time</a:t>
                </a:r>
                <a:r>
                  <a:rPr lang="ko-KR" altLang="en-US" sz="1600" dirty="0">
                    <a:ea typeface="+mj-ea"/>
                  </a:rPr>
                  <a:t>에도 </a:t>
                </a:r>
                <a:r>
                  <a:rPr lang="en-US" altLang="ko-KR" sz="1600" dirty="0">
                    <a:ea typeface="+mj-ea"/>
                  </a:rPr>
                  <a:t>STN </a:t>
                </a:r>
                <a:r>
                  <a:rPr lang="ko-KR" altLang="en-US" sz="1600" dirty="0">
                    <a:ea typeface="+mj-ea"/>
                  </a:rPr>
                  <a:t>의 가중치를 학습 시킬 수 있다는 것을 강조함</a:t>
                </a:r>
                <a:r>
                  <a:rPr lang="en-US" altLang="ko-KR" sz="1600" dirty="0">
                    <a:ea typeface="+mj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Training</a:t>
                </a:r>
                <a:r>
                  <a:rPr lang="ko-KR" altLang="en-US" sz="1600" dirty="0">
                    <a:ea typeface="+mj-ea"/>
                  </a:rPr>
                  <a:t>에서는 </a:t>
                </a:r>
                <a:r>
                  <a:rPr lang="en-US" altLang="ko-KR" sz="1600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>
                    <a:ea typeface="+mj-ea"/>
                  </a:rPr>
                  <a:t>(</a:t>
                </a:r>
                <a:r>
                  <a:rPr lang="en-US" altLang="ko-KR" sz="1600" dirty="0"/>
                  <a:t>GT </a:t>
                </a:r>
                <a:r>
                  <a:rPr lang="en-US" altLang="ko-KR" sz="1600" dirty="0">
                    <a:ea typeface="+mj-ea"/>
                  </a:rPr>
                  <a:t>mask)</a:t>
                </a:r>
                <a:r>
                  <a:rPr lang="ko-KR" altLang="en-US" sz="1600" dirty="0">
                    <a:ea typeface="+mj-ea"/>
                  </a:rPr>
                  <a:t>를 </a:t>
                </a:r>
                <a:r>
                  <a:rPr lang="en-US" altLang="ko-KR" sz="1600" dirty="0">
                    <a:ea typeface="+mj-ea"/>
                  </a:rPr>
                  <a:t>loss</a:t>
                </a:r>
                <a:r>
                  <a:rPr lang="ko-KR" altLang="en-US" sz="1600" dirty="0">
                    <a:ea typeface="+mj-ea"/>
                  </a:rPr>
                  <a:t>에 계산한 반면</a:t>
                </a:r>
                <a:r>
                  <a:rPr lang="en-US" altLang="ko-KR" sz="1600" dirty="0">
                    <a:ea typeface="+mj-ea"/>
                  </a:rPr>
                  <a:t>, test </a:t>
                </a:r>
                <a:r>
                  <a:rPr lang="ko-KR" altLang="en-US" sz="1600" dirty="0">
                    <a:ea typeface="+mj-ea"/>
                  </a:rPr>
                  <a:t>시점에서는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/>
                  <a:t>(GT mask) </a:t>
                </a:r>
                <a:r>
                  <a:rPr lang="ko-KR" altLang="en-US" sz="1600" dirty="0"/>
                  <a:t>대신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600" dirty="0"/>
                  <a:t> (prediction mask)</a:t>
                </a:r>
                <a:r>
                  <a:rPr lang="ko-KR" altLang="en-US" sz="1600" dirty="0">
                    <a:ea typeface="+mj-ea"/>
                  </a:rPr>
                  <a:t>을 사용</a:t>
                </a:r>
                <a:r>
                  <a:rPr lang="en-US" altLang="ko-KR" sz="1600" dirty="0">
                    <a:ea typeface="+mj-ea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Overall refinement loss : </a:t>
                </a:r>
                <a:br>
                  <a:rPr lang="en-US" altLang="ko-KR" sz="1600" dirty="0">
                    <a:ea typeface="+mj-ea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Test </a:t>
                </a:r>
                <a:r>
                  <a:rPr lang="ko-KR" altLang="en-US" sz="1600" dirty="0"/>
                  <a:t>시점에서는 </a:t>
                </a:r>
                <a:r>
                  <a:rPr lang="en-US" altLang="ko-KR" sz="1600" dirty="0"/>
                  <a:t>ITN </a:t>
                </a:r>
                <a:r>
                  <a:rPr lang="ko-KR" altLang="en-US" sz="1600" dirty="0"/>
                  <a:t>가중치는 고정되며</a:t>
                </a:r>
                <a:r>
                  <a:rPr lang="en-US" altLang="ko-KR" sz="1600" dirty="0"/>
                  <a:t>, </a:t>
                </a:r>
                <a:br>
                  <a:rPr lang="en-US" altLang="ko-KR" sz="1600" dirty="0"/>
                </a:br>
                <a:r>
                  <a:rPr lang="en-US" altLang="ko-KR" sz="1600" dirty="0"/>
                  <a:t>STN </a:t>
                </a:r>
                <a:r>
                  <a:rPr lang="ko-KR" altLang="en-US" sz="1600" dirty="0"/>
                  <a:t>가중치만 업데이트 된다</a:t>
                </a:r>
                <a:r>
                  <a:rPr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/>
                  <a:t>만약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600" dirty="0"/>
                  <a:t>서 튀는 값이 </a:t>
                </a:r>
                <a:r>
                  <a:rPr lang="en-US" altLang="ko-KR" sz="1600" dirty="0"/>
                  <a:t>loss</a:t>
                </a:r>
                <a:r>
                  <a:rPr lang="ko-KR" altLang="en-US" sz="1600" dirty="0"/>
                  <a:t>를 계산하는데 방해가 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ko-KR" altLang="en-US" sz="1600" dirty="0"/>
                  <a:t>될 거라고 생각되면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sz="1600" dirty="0"/>
                  <a:t>값을 키워서 아틀라스의 형태가 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ko-KR" altLang="en-US" sz="1600" dirty="0"/>
                  <a:t>더 보존 되도록 설정 할 수 있다</a:t>
                </a:r>
                <a:r>
                  <a:rPr lang="en-US" altLang="ko-KR" sz="1600" dirty="0"/>
                  <a:t>.</a:t>
                </a:r>
                <a:endParaRPr lang="ko-KR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endParaRPr lang="ko-KR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ea typeface="+mj-ea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" y="1202547"/>
                <a:ext cx="11953397" cy="5982856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9284" y="2210913"/>
                <a:ext cx="7724274" cy="603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limUpp>
                                  <m:limUpp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Up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lim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^</m:t>
                                    </m:r>
                                  </m:lim>
                                </m:limUpp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Sup>
                              <m:sSubSup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sz="1600" dirty="0"/>
                  <a:t>,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sSup>
                          <m:sSup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limUpp>
                                  <m:limUpp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Upp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lim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^</m:t>
                                    </m:r>
                                  </m:lim>
                                </m:limUpp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b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ko-KR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84" y="2210913"/>
                <a:ext cx="7724274" cy="6039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3090" t="2989" r="83203" b="82779"/>
          <a:stretch/>
        </p:blipFill>
        <p:spPr>
          <a:xfrm>
            <a:off x="5519500" y="3333040"/>
            <a:ext cx="914400" cy="800101"/>
          </a:xfrm>
          <a:prstGeom prst="rect">
            <a:avLst/>
          </a:prstGeom>
        </p:spPr>
      </p:pic>
      <p:sp>
        <p:nvSpPr>
          <p:cNvPr id="24" name="십자형 23"/>
          <p:cNvSpPr/>
          <p:nvPr/>
        </p:nvSpPr>
        <p:spPr>
          <a:xfrm rot="2700000">
            <a:off x="5744038" y="3451401"/>
            <a:ext cx="571500" cy="571500"/>
          </a:xfrm>
          <a:prstGeom prst="plus">
            <a:avLst>
              <a:gd name="adj" fmla="val 4944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668498" y="3083538"/>
            <a:ext cx="76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No GT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1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46001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Letter B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4600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23544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저자들이 통제한 상황에서 </a:t>
            </a:r>
            <a:r>
              <a:rPr lang="en-US" altLang="ko-KR" sz="1600" dirty="0"/>
              <a:t>Atlas-ISTN</a:t>
            </a:r>
            <a:r>
              <a:rPr lang="ko-KR" altLang="en-US" sz="1600" dirty="0"/>
              <a:t>가 잘 </a:t>
            </a:r>
            <a:r>
              <a:rPr lang="en-US" altLang="ko-KR" sz="1600" dirty="0"/>
              <a:t>working</a:t>
            </a:r>
            <a:r>
              <a:rPr lang="ko-KR" altLang="en-US" sz="1600" dirty="0"/>
              <a:t> 하는 지 보여주는 실험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Train set – 1000 case / Test set – 100 case (clean version) / </a:t>
            </a:r>
            <a:r>
              <a:rPr lang="en-US" altLang="ko-KR" sz="1600" dirty="0"/>
              <a:t>Test set – 100 case (corrupt version)</a:t>
            </a:r>
            <a:r>
              <a:rPr lang="en-US" altLang="ko-KR" sz="1600" dirty="0"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+mj-ea"/>
              </a:rPr>
              <a:t/>
            </a:r>
            <a:br>
              <a:rPr lang="en-US" altLang="ko-KR" sz="1600" dirty="0">
                <a:ea typeface="+mj-ea"/>
              </a:rPr>
            </a:br>
            <a:endParaRPr lang="ko-KR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2379792"/>
            <a:ext cx="5229225" cy="304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9092" t="3533" b="64706"/>
          <a:stretch/>
        </p:blipFill>
        <p:spPr>
          <a:xfrm>
            <a:off x="6830437" y="3231487"/>
            <a:ext cx="986075" cy="9620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28588" t="35294" b="32316"/>
          <a:stretch/>
        </p:blipFill>
        <p:spPr>
          <a:xfrm>
            <a:off x="7845981" y="3231487"/>
            <a:ext cx="993099" cy="9810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27903" t="67370"/>
          <a:stretch/>
        </p:blipFill>
        <p:spPr>
          <a:xfrm>
            <a:off x="8868549" y="3231487"/>
            <a:ext cx="1002624" cy="988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986683" y="4160093"/>
            <a:ext cx="673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GT</a:t>
            </a:r>
            <a:br>
              <a:rPr lang="en-US" altLang="ko-KR" dirty="0"/>
            </a:br>
            <a:r>
              <a:rPr lang="en-US" altLang="ko-KR" dirty="0"/>
              <a:t>mask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987266" y="4160093"/>
            <a:ext cx="705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Initial</a:t>
            </a:r>
            <a:br>
              <a:rPr lang="en-US" altLang="ko-KR" dirty="0"/>
            </a:br>
            <a:r>
              <a:rPr lang="en-US" altLang="ko-KR" dirty="0"/>
              <a:t>atlas</a:t>
            </a:r>
            <a:br>
              <a:rPr lang="en-US" altLang="ko-KR" dirty="0"/>
            </a:br>
            <a:r>
              <a:rPr lang="en-US" altLang="ko-KR" dirty="0"/>
              <a:t>mask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797332" y="4160093"/>
            <a:ext cx="1145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Prediction</a:t>
            </a:r>
            <a:br>
              <a:rPr lang="en-US" altLang="ko-KR" dirty="0"/>
            </a:br>
            <a:r>
              <a:rPr lang="en-US" altLang="ko-KR" dirty="0"/>
              <a:t>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1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46001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Letter B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42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10168858" y="1903055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Prediction mask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0086080" y="2953210"/>
            <a:ext cx="138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Differential</a:t>
            </a:r>
            <a:br>
              <a:rPr lang="en-US" altLang="ko-KR" sz="1400" b="1" dirty="0"/>
            </a:br>
            <a:r>
              <a:rPr lang="en-US" altLang="ko-KR" sz="1400" b="1" dirty="0"/>
              <a:t>map</a:t>
            </a:r>
            <a:endParaRPr lang="ko-KR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 rot="16200000">
                <a:off x="10168858" y="4072684"/>
                <a:ext cx="13843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/>
                  <a:t>Deformable</a:t>
                </a:r>
                <a:br>
                  <a:rPr lang="en-US" altLang="ko-KR" sz="1400" b="1" dirty="0" smtClean="0"/>
                </a:br>
                <a:r>
                  <a:rPr lang="en-US" altLang="ko-KR" sz="1400" b="1" dirty="0" smtClean="0"/>
                  <a:t>vector </a:t>
                </a:r>
                <a:r>
                  <a:rPr lang="en-US" altLang="ko-KR" sz="1400" b="1" dirty="0"/>
                  <a:t>field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altLang="ko-KR" sz="1400" b="1" dirty="0"/>
              </a:p>
              <a:p>
                <a:r>
                  <a:rPr lang="en-US" altLang="ko-KR" sz="1400" b="1" dirty="0"/>
                  <a:t> </a:t>
                </a:r>
                <a:endParaRPr lang="ko-KR" altLang="en-US" sz="14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168858" y="4072684"/>
                <a:ext cx="1384300" cy="738664"/>
              </a:xfrm>
              <a:prstGeom prst="rect">
                <a:avLst/>
              </a:prstGeom>
              <a:blipFill>
                <a:blip r:embed="rId2"/>
                <a:stretch>
                  <a:fillRect l="-1653" b="-1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518686"/>
            <a:ext cx="10037998" cy="4336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0537" y="1218827"/>
            <a:ext cx="593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set – 100 case (clean version) : in-distribution 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4600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4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46001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Letter B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42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10205717" y="1903055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Prediction mask</a:t>
            </a:r>
            <a:endParaRPr lang="ko-KR" altLang="en-US" sz="14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10205717" y="2953210"/>
            <a:ext cx="138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Differential</a:t>
            </a:r>
            <a:br>
              <a:rPr lang="en-US" altLang="ko-KR" sz="1400" b="1" dirty="0"/>
            </a:br>
            <a:r>
              <a:rPr lang="en-US" altLang="ko-KR" sz="1400" b="1" dirty="0"/>
              <a:t>map</a:t>
            </a:r>
            <a:endParaRPr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rot="16200000">
                <a:off x="10205717" y="4072684"/>
                <a:ext cx="13843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/>
                  <a:t>Deformable vector field </a:t>
                </a:r>
                <a14:m>
                  <m:oMath xmlns:m="http://schemas.openxmlformats.org/officeDocument/2006/math">
                    <m:r>
                      <a:rPr lang="en-US" altLang="ko-KR" sz="1400" b="1" i="1"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endParaRPr lang="en-US" altLang="ko-KR" sz="1400" b="1" dirty="0"/>
              </a:p>
              <a:p>
                <a:r>
                  <a:rPr lang="en-US" altLang="ko-KR" sz="1400" b="1" dirty="0"/>
                  <a:t> </a:t>
                </a:r>
                <a:endParaRPr lang="ko-KR" altLang="en-US" sz="1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205717" y="4072684"/>
                <a:ext cx="1384300" cy="738664"/>
              </a:xfrm>
              <a:prstGeom prst="rect">
                <a:avLst/>
              </a:prstGeom>
              <a:blipFill>
                <a:blip r:embed="rId2"/>
                <a:stretch>
                  <a:fillRect l="-1653" b="-1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490537" y="1218827"/>
            <a:ext cx="5935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set – 100 case (corrupt version) : out of distribution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1" y="1588159"/>
            <a:ext cx="10025526" cy="426654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4600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46001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Letter B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428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0537" y="1218827"/>
            <a:ext cx="59356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Quantitative results</a:t>
            </a:r>
            <a:br>
              <a:rPr lang="en-US" altLang="ko-KR" dirty="0"/>
            </a:br>
            <a:r>
              <a:rPr lang="en-US" altLang="ko-KR" b="1" dirty="0">
                <a:solidFill>
                  <a:srgbClr val="5B9BD5"/>
                </a:solidFill>
              </a:rPr>
              <a:t>Test set – 100 case (clean version) : in-distribution 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>
                <a:solidFill>
                  <a:srgbClr val="ED7D31"/>
                </a:solidFill>
              </a:rPr>
              <a:t>Test set – 100 case (corrupt version) : out of distribution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65553"/>
          <a:stretch/>
        </p:blipFill>
        <p:spPr>
          <a:xfrm>
            <a:off x="400208" y="2625041"/>
            <a:ext cx="3457575" cy="1565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2853" y="41910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DSC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34866" b="33495"/>
          <a:stretch/>
        </p:blipFill>
        <p:spPr>
          <a:xfrm>
            <a:off x="4240212" y="2752726"/>
            <a:ext cx="3457575" cy="14382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66296"/>
          <a:stretch/>
        </p:blipFill>
        <p:spPr>
          <a:xfrm>
            <a:off x="8080216" y="2705772"/>
            <a:ext cx="3457575" cy="15321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86400" y="41910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MSD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99403" y="41910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HD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46001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36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52401" y="1218827"/>
            <a:ext cx="9596438" cy="411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Data Description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1,109 3D CCTA images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 class(LVM) label dataset : 1000 cases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multi class(LVM, LV, RV, RA, LA) label dataset :  109 cases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ko-KR" sz="1600" dirty="0"/>
              <a:t>Train / validation / test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 class(LVM) label dataset : 0 / 0 / 1000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multi class label dataset : 80 / 10 / 19</a:t>
            </a:r>
            <a:br>
              <a:rPr lang="en-US" altLang="ko-KR" sz="1600" dirty="0"/>
            </a:br>
            <a:r>
              <a:rPr lang="en-US" altLang="ko-KR" sz="1600" dirty="0"/>
              <a:t>			</a:t>
            </a:r>
            <a:br>
              <a:rPr lang="en-US" altLang="ko-KR" sz="1600" dirty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700839" y="1256675"/>
                <a:ext cx="6096000" cy="38439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Model configuration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/>
                  <a:t>Atlas update rate : </a:t>
                </a:r>
                <a:r>
                  <a:rPr lang="el-GR" altLang="ko-KR" sz="1600" dirty="0"/>
                  <a:t>η = 0.01</a:t>
                </a:r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:br>
                  <a:rPr lang="en-US" altLang="ko-KR" sz="1600" dirty="0"/>
                </a:br>
                <a:r>
                  <a:rPr lang="el-GR" altLang="ko-KR" sz="1600" dirty="0"/>
                  <a:t>ω = 1 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el-GR" altLang="ko-KR" sz="1600" dirty="0"/>
                  <a:t>λ = 800</a:t>
                </a:r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1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0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800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/>
                  <a:t>Refinement iteration : 100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839" y="1256675"/>
                <a:ext cx="6096000" cy="3843937"/>
              </a:xfrm>
              <a:prstGeom prst="rect">
                <a:avLst/>
              </a:prstGeom>
              <a:blipFill>
                <a:blip r:embed="rId2"/>
                <a:stretch>
                  <a:fillRect l="-400" b="-11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23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1442700"/>
            <a:ext cx="9631279" cy="3734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60746" y="2364854"/>
            <a:ext cx="1675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Inference</a:t>
            </a:r>
            <a:br>
              <a:rPr lang="en-US" altLang="ko-KR" sz="1050" b="1" dirty="0"/>
            </a:br>
            <a:r>
              <a:rPr lang="en-US" altLang="ko-KR" sz="1050" b="1" dirty="0"/>
              <a:t>with 1 refinement</a:t>
            </a:r>
            <a:endParaRPr lang="ko-KR" altLang="en-US" sz="1050" b="1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60747" y="3658978"/>
            <a:ext cx="1675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Inference</a:t>
            </a:r>
            <a:br>
              <a:rPr lang="en-US" altLang="ko-KR" sz="1050" b="1" dirty="0"/>
            </a:br>
            <a:r>
              <a:rPr lang="en-US" altLang="ko-KR" sz="1050" b="1" dirty="0"/>
              <a:t>with 100 refinement</a:t>
            </a:r>
            <a:endParaRPr lang="ko-KR" alt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772650" y="5965889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/>
              <a:t>Test case :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55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88838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Index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ea typeface="+mj-ea"/>
              </a:rPr>
              <a:t>Abstract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ea typeface="+mj-ea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 smtClean="0">
                <a:ea typeface="+mj-ea"/>
              </a:rPr>
              <a:t>Methods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/>
              <a:t>Experiments and Results</a:t>
            </a:r>
            <a:endParaRPr lang="en-US" altLang="ko-KR" sz="2000" b="1" dirty="0"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dirty="0">
                <a:ea typeface="+mj-ea"/>
              </a:rPr>
              <a:t>Conclusion</a:t>
            </a:r>
          </a:p>
          <a:p>
            <a:pPr>
              <a:lnSpc>
                <a:spcPct val="200000"/>
              </a:lnSpc>
            </a:pPr>
            <a:endParaRPr lang="en-US" altLang="ko-KR" sz="2000" b="1" dirty="0">
              <a:ea typeface="+mj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2000" b="1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85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1104234"/>
            <a:ext cx="5972175" cy="52716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2314576" y="2045656"/>
            <a:ext cx="1590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00CF00"/>
                </a:solidFill>
              </a:rPr>
              <a:t>Difficulty : Easy</a:t>
            </a:r>
            <a:endParaRPr lang="ko-KR" altLang="en-US" sz="1100" b="1" dirty="0">
              <a:solidFill>
                <a:srgbClr val="00C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314576" y="3693480"/>
            <a:ext cx="1590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6F874"/>
                </a:solidFill>
              </a:rPr>
              <a:t>Difficulty : Moderate</a:t>
            </a:r>
            <a:endParaRPr lang="ko-KR" altLang="en-US" sz="1100" b="1" dirty="0">
              <a:solidFill>
                <a:srgbClr val="F6F87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2314576" y="5341302"/>
            <a:ext cx="1590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BF5D"/>
                </a:solidFill>
              </a:rPr>
              <a:t>Difficulty : Advanced</a:t>
            </a:r>
            <a:endParaRPr lang="ko-KR" altLang="en-US" sz="1100" b="1" dirty="0">
              <a:solidFill>
                <a:srgbClr val="FFBF5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8450" y="1047084"/>
            <a:ext cx="158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Only ITN prediction</a:t>
            </a:r>
            <a:endParaRPr lang="ko-KR" alt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689600" y="1047084"/>
            <a:ext cx="1962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Inference with 1 refinement</a:t>
            </a:r>
            <a:endParaRPr lang="ko-KR" alt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321550" y="1047084"/>
            <a:ext cx="1822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Inference with 100 refinement</a:t>
            </a:r>
            <a:endParaRPr lang="ko-KR" alt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91075" y="311467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0650" y="4371199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3175" y="5018899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48424" y="5558890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FP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48487" y="5973200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FN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72650" y="5965889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125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0666"/>
          <a:stretch/>
        </p:blipFill>
        <p:spPr>
          <a:xfrm>
            <a:off x="6204777" y="1644983"/>
            <a:ext cx="5508251" cy="36478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b="49158"/>
          <a:stretch/>
        </p:blipFill>
        <p:spPr>
          <a:xfrm>
            <a:off x="442687" y="1552857"/>
            <a:ext cx="5508251" cy="375933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3401" y="5494795"/>
            <a:ext cx="13324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Augmentation : </a:t>
            </a:r>
            <a:br>
              <a:rPr lang="en-US" altLang="ko-KR" sz="1600" b="1" dirty="0"/>
            </a:br>
            <a:r>
              <a:rPr lang="en-US" altLang="ko-KR" sz="1600" b="1" dirty="0"/>
              <a:t>translation</a:t>
            </a:r>
            <a:r>
              <a:rPr lang="en-US" altLang="ko-KR" sz="1600" dirty="0"/>
              <a:t> (range: -8 to +8 voxels), </a:t>
            </a:r>
            <a:r>
              <a:rPr lang="en-US" altLang="ko-KR" sz="1600" b="1" dirty="0"/>
              <a:t>rotation</a:t>
            </a:r>
            <a:r>
              <a:rPr lang="en-US" altLang="ko-KR" sz="1600" dirty="0"/>
              <a:t> (range: -15 to 15 degrees in x, y, z) and </a:t>
            </a:r>
            <a:r>
              <a:rPr lang="en-US" altLang="ko-KR" sz="1600" b="1" dirty="0"/>
              <a:t>scaling</a:t>
            </a:r>
            <a:r>
              <a:rPr lang="en-US" altLang="ko-KR" sz="1600" dirty="0"/>
              <a:t> (range: 0.9 to 1.1 image resolution)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42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33401" y="5494795"/>
            <a:ext cx="13324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Augmentation : </a:t>
            </a:r>
            <a:br>
              <a:rPr lang="en-US" altLang="ko-KR" sz="1600" b="1" dirty="0"/>
            </a:br>
            <a:r>
              <a:rPr lang="en-US" altLang="ko-KR" sz="1600" b="1" dirty="0"/>
              <a:t>translation</a:t>
            </a:r>
            <a:r>
              <a:rPr lang="en-US" altLang="ko-KR" sz="1600" dirty="0"/>
              <a:t> (range: -8 to +8 voxels), </a:t>
            </a:r>
            <a:r>
              <a:rPr lang="en-US" altLang="ko-KR" sz="1600" b="1" dirty="0"/>
              <a:t>rotation</a:t>
            </a:r>
            <a:r>
              <a:rPr lang="en-US" altLang="ko-KR" sz="1600" dirty="0"/>
              <a:t> (range: -15 to 15 degrees in x, y, z) and </a:t>
            </a:r>
            <a:r>
              <a:rPr lang="en-US" altLang="ko-KR" sz="1600" b="1" dirty="0"/>
              <a:t>scaling</a:t>
            </a:r>
            <a:r>
              <a:rPr lang="en-US" altLang="ko-KR" sz="1600" dirty="0"/>
              <a:t> (range: 0.9 to 1.1 image resolution)</a:t>
            </a:r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419350"/>
            <a:ext cx="94773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0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25" y="2181225"/>
            <a:ext cx="95782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65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491" y="1953011"/>
            <a:ext cx="5943600" cy="2943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4191" y="394144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0950" y="2986654"/>
            <a:ext cx="224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</a:rPr>
              <a:t>Prediction by only ITN</a:t>
            </a:r>
            <a:endParaRPr lang="ko-KR" altLang="en-US" sz="12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0950" y="2712000"/>
            <a:ext cx="224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Prediction by 100 refinements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90950" y="2444201"/>
            <a:ext cx="224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Hit map :  ITN’s logit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77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273313"/>
            <a:ext cx="7143750" cy="26860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33401" y="3893203"/>
            <a:ext cx="133241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VML : </a:t>
            </a:r>
            <a:r>
              <a:rPr lang="en-US" altLang="ko-KR" sz="1600" dirty="0" err="1"/>
              <a:t>VoxelMorph</a:t>
            </a:r>
            <a:r>
              <a:rPr lang="ko-KR" altLang="en-US" sz="1600" dirty="0"/>
              <a:t>와 유사한 모델 </a:t>
            </a:r>
            <a:r>
              <a:rPr lang="en-US" altLang="ko-KR" sz="1600" dirty="0" smtClean="0"/>
              <a:t>- ITN </a:t>
            </a:r>
            <a:r>
              <a:rPr lang="ko-KR" altLang="en-US" sz="1600" dirty="0" smtClean="0"/>
              <a:t>없이 </a:t>
            </a:r>
            <a:r>
              <a:rPr lang="en-US" altLang="ko-KR" sz="1600" dirty="0" smtClean="0"/>
              <a:t>STN</a:t>
            </a:r>
            <a:r>
              <a:rPr lang="ko-KR" altLang="en-US" sz="1600" dirty="0" smtClean="0"/>
              <a:t>만 학습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b="1" dirty="0" smtClean="0"/>
              <a:t>Atlas-ISTN</a:t>
            </a:r>
            <a:r>
              <a:rPr lang="en-US" altLang="ko-KR" sz="1600" b="1" dirty="0"/>
              <a:t>−Ls </a:t>
            </a:r>
            <a:r>
              <a:rPr lang="en-US" altLang="ko-KR" sz="1600" dirty="0"/>
              <a:t>: segmentation loss </a:t>
            </a:r>
            <a:r>
              <a:rPr lang="ko-KR" altLang="en-US" sz="1600" dirty="0"/>
              <a:t>없이 학습한 </a:t>
            </a:r>
            <a:r>
              <a:rPr lang="en-US" altLang="ko-KR" sz="1600" dirty="0"/>
              <a:t>Atlas-ISTN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310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017624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CCTA(Cardiac Computed Tomographic Angiography)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72650" y="607289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Test case : 1000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533401" y="3193385"/>
                <a:ext cx="1332411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/>
                  <a:t>I</a:t>
                </a:r>
                <a:r>
                  <a:rPr lang="en-US" altLang="ko-KR" sz="1600" b="1" dirty="0" smtClean="0"/>
                  <a:t>ndependent</a:t>
                </a:r>
                <a:r>
                  <a:rPr lang="en-US" altLang="ko-KR" sz="1600" dirty="0" smtClean="0"/>
                  <a:t> : </a:t>
                </a:r>
                <a:r>
                  <a:rPr lang="ko-KR" altLang="en-US" sz="1600" dirty="0" smtClean="0"/>
                  <a:t>학습 단계에서 </a:t>
                </a:r>
                <a:r>
                  <a:rPr lang="en-US" altLang="ko-KR" sz="1600" dirty="0" smtClean="0"/>
                  <a:t>ITN</a:t>
                </a:r>
                <a:r>
                  <a:rPr lang="ko-KR" altLang="en-US" sz="1600" dirty="0" smtClean="0"/>
                  <a:t>만 학습하고 </a:t>
                </a:r>
                <a:r>
                  <a:rPr lang="en-US" altLang="ko-KR" sz="1600" dirty="0" smtClean="0"/>
                  <a:t>STN</a:t>
                </a:r>
                <a:r>
                  <a:rPr lang="ko-KR" altLang="en-US" sz="1600" dirty="0" smtClean="0"/>
                  <a:t>은 </a:t>
                </a:r>
                <a:r>
                  <a:rPr lang="en-US" altLang="ko-KR" sz="1600" dirty="0" smtClean="0"/>
                  <a:t>test </a:t>
                </a:r>
                <a:r>
                  <a:rPr lang="ko-KR" altLang="en-US" sz="1600" dirty="0" smtClean="0"/>
                  <a:t>단계에서 학습을 하는 모델</a:t>
                </a:r>
                <a:r>
                  <a:rPr lang="en-US" altLang="ko-KR" sz="1600" dirty="0" smtClean="0"/>
                  <a:t>.</a:t>
                </a:r>
                <a:r>
                  <a:rPr lang="ko-KR" altLang="en-US" sz="1600" dirty="0" smtClean="0"/>
                  <a:t> </a:t>
                </a:r>
                <a:endParaRPr lang="en-US" altLang="ko-KR" sz="1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 smtClean="0"/>
                  <a:t>Fixed </a:t>
                </a:r>
                <a:r>
                  <a:rPr lang="en-US" altLang="ko-KR" sz="1600" dirty="0" smtClean="0"/>
                  <a:t>: Atlas</a:t>
                </a:r>
                <a:r>
                  <a:rPr lang="ko-KR" altLang="en-US" sz="1600" dirty="0" smtClean="0"/>
                  <a:t>를 업데이트하지 않고 </a:t>
                </a:r>
                <a:r>
                  <a:rPr lang="en-US" altLang="ko-KR" sz="1600" dirty="0" smtClean="0"/>
                  <a:t>fix </a:t>
                </a:r>
                <a:r>
                  <a:rPr lang="ko-KR" altLang="en-US" sz="1600" dirty="0" smtClean="0"/>
                  <a:t>시킨 모델</a:t>
                </a:r>
                <a:r>
                  <a:rPr lang="en-US" altLang="ko-KR" sz="1600" dirty="0" smtClean="0"/>
                  <a:t>.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en-US" altLang="ko-KR" sz="1600" b="1" dirty="0" smtClean="0"/>
                  <a:t>SVF</a:t>
                </a:r>
                <a:r>
                  <a:rPr lang="en-US" altLang="ko-KR" sz="1600" dirty="0" smtClean="0"/>
                  <a:t> : registration </a:t>
                </a:r>
                <a:r>
                  <a:rPr lang="ko-KR" altLang="en-US" sz="1600" dirty="0" smtClean="0"/>
                  <a:t>단계에서 </a:t>
                </a:r>
                <a:r>
                  <a:rPr lang="en-US" altLang="ko-KR" sz="1600" dirty="0" smtClean="0"/>
                  <a:t>pre-alignment</a:t>
                </a:r>
                <a:r>
                  <a:rPr lang="ko-KR" altLang="en-US" sz="1600" dirty="0" smtClean="0"/>
                  <a:t>를 해주는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sz="1600" dirty="0" smtClean="0"/>
                  <a:t>를</a:t>
                </a:r>
                <a:r>
                  <a:rPr lang="en-US" altLang="ko-KR" sz="1600" dirty="0"/>
                  <a:t> </a:t>
                </a:r>
                <a:r>
                  <a:rPr lang="ko-KR" altLang="en-US" sz="1600" dirty="0" smtClean="0"/>
                  <a:t>제거한 모델</a:t>
                </a:r>
                <a:r>
                  <a:rPr lang="en-US" altLang="ko-KR" sz="160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 smtClean="0"/>
                  <a:t>Refine : 100 epochs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 smtClean="0"/>
                  <a:t>Refine_200 : 200 epochs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1" y="3193385"/>
                <a:ext cx="13324115" cy="2308324"/>
              </a:xfrm>
              <a:prstGeom prst="rect">
                <a:avLst/>
              </a:prstGeom>
              <a:blipFill>
                <a:blip r:embed="rId2"/>
                <a:stretch>
                  <a:fillRect l="-275" b="-7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390647"/>
            <a:ext cx="9401175" cy="1666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903" y="1826891"/>
            <a:ext cx="589786" cy="276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19400" y="1883533"/>
            <a:ext cx="167640" cy="189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6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52905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</a:t>
            </a:r>
            <a:r>
              <a:rPr lang="en-US" sz="2400" b="1" dirty="0" smtClean="0">
                <a:ea typeface="+mj-ea"/>
              </a:rPr>
              <a:t>3D Brain MRI</a:t>
            </a:r>
            <a:endParaRPr lang="en-US" sz="2400" b="1" dirty="0"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2401" y="1287810"/>
            <a:ext cx="1332411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Dataset(T1-weighted 3D MRI scans) </a:t>
            </a:r>
            <a:r>
              <a:rPr lang="en-US" altLang="ko-KR" dirty="0" smtClean="0"/>
              <a:t>: </a:t>
            </a:r>
            <a:br>
              <a:rPr lang="en-US" altLang="ko-KR" dirty="0" smtClean="0"/>
            </a:br>
            <a:r>
              <a:rPr lang="en-US" altLang="ko-KR" dirty="0" smtClean="0"/>
              <a:t>UKBB : 100/20/200</a:t>
            </a:r>
            <a:br>
              <a:rPr lang="en-US" altLang="ko-KR" dirty="0" smtClean="0"/>
            </a:br>
            <a:r>
              <a:rPr lang="en-US" altLang="ko-KR" dirty="0" smtClean="0"/>
              <a:t>Cam-CAN : 0/0/200 </a:t>
            </a:r>
            <a:br>
              <a:rPr lang="en-US" altLang="ko-KR" dirty="0" smtClean="0"/>
            </a:br>
            <a:r>
              <a:rPr lang="en-US" altLang="ko-KR" dirty="0" smtClean="0"/>
              <a:t>IXI all : 0/0/581 </a:t>
            </a:r>
            <a:br>
              <a:rPr lang="en-US" altLang="ko-KR" dirty="0" smtClean="0"/>
            </a:br>
            <a:r>
              <a:rPr lang="en-US" altLang="ko-KR" dirty="0" smtClean="0"/>
              <a:t>IXI-guys : 0/0/322 </a:t>
            </a:r>
            <a:br>
              <a:rPr lang="en-US" altLang="ko-KR" dirty="0" smtClean="0"/>
            </a:br>
            <a:r>
              <a:rPr lang="en-US" altLang="ko-KR" dirty="0" smtClean="0"/>
              <a:t>IXI-HH : 0/0/185 </a:t>
            </a:r>
            <a:br>
              <a:rPr lang="en-US" altLang="ko-KR" dirty="0" smtClean="0"/>
            </a:br>
            <a:r>
              <a:rPr lang="en-US" altLang="ko-KR" dirty="0" smtClean="0"/>
              <a:t>IXI-</a:t>
            </a:r>
            <a:r>
              <a:rPr lang="en-US" altLang="ko-KR" dirty="0" err="1" smtClean="0"/>
              <a:t>IoP</a:t>
            </a:r>
            <a:r>
              <a:rPr lang="en-US" altLang="ko-KR" dirty="0"/>
              <a:t> </a:t>
            </a:r>
            <a:r>
              <a:rPr lang="en-US" altLang="ko-KR" dirty="0" smtClean="0"/>
              <a:t>: 0/0/74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5937250" y="1256675"/>
                <a:ext cx="6096000" cy="41179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Model configuration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/>
                  <a:t>Atlas update rate : </a:t>
                </a:r>
                <a:r>
                  <a:rPr lang="el-GR" altLang="ko-KR" sz="1600" dirty="0"/>
                  <a:t>η = 0.01</a:t>
                </a:r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𝑟𝑒𝑔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/>
                  <a:t> 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−200)/25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1600" dirty="0" smtClean="0"/>
                  <a:t>  </a:t>
                </a:r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:r>
                  <a:rPr lang="el-GR" altLang="ko-KR" sz="1600" dirty="0"/>
                  <a:t>λ = </a:t>
                </a:r>
                <a:r>
                  <a:rPr lang="en-US" altLang="ko-KR" sz="1600" dirty="0" smtClean="0"/>
                  <a:t>500</a:t>
                </a:r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</m:oMath>
                </a14:m>
                <a:r>
                  <a:rPr lang="en-US" altLang="ko-KR" sz="1600" dirty="0"/>
                  <a:t/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1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0</a:t>
                </a:r>
                <a:br>
                  <a:rPr lang="en-US" altLang="ko-KR" sz="16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sz="16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ko-KR" sz="1600" dirty="0"/>
                  <a:t> = </a:t>
                </a:r>
                <a:r>
                  <a:rPr lang="en-US" altLang="ko-KR" sz="1600" dirty="0" smtClean="0"/>
                  <a:t>500</a:t>
                </a:r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/>
                  <a:t>Refinement iteration : </a:t>
                </a:r>
                <a:r>
                  <a:rPr lang="en-US" altLang="ko-KR" sz="1600" dirty="0" smtClean="0"/>
                  <a:t>50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50" y="1256675"/>
                <a:ext cx="6096000" cy="4117987"/>
              </a:xfrm>
              <a:prstGeom prst="rect">
                <a:avLst/>
              </a:prstGeom>
              <a:blipFill>
                <a:blip r:embed="rId2"/>
                <a:stretch>
                  <a:fillRect l="-4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647700" y="6100799"/>
                <a:ext cx="1154430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ko-KR" sz="1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1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000" dirty="0" smtClean="0"/>
                  <a:t> : </a:t>
                </a:r>
                <a:r>
                  <a:rPr lang="ko-KR" altLang="en-US" sz="1000" dirty="0" smtClean="0"/>
                  <a:t>초기에는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0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00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ko-KR" altLang="en-US" sz="1000" dirty="0" smtClean="0"/>
                  <a:t>에 </a:t>
                </a:r>
                <a:r>
                  <a:rPr lang="ko-KR" altLang="en-US" sz="1000" dirty="0"/>
                  <a:t>더 가중치를 두고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약 </a:t>
                </a:r>
                <a:r>
                  <a:rPr lang="en-US" altLang="ko-KR" sz="1000" dirty="0" smtClean="0"/>
                  <a:t>200 epoch</a:t>
                </a:r>
                <a:r>
                  <a:rPr lang="ko-KR" altLang="en-US" sz="1000" dirty="0" smtClean="0"/>
                  <a:t> </a:t>
                </a:r>
                <a:r>
                  <a:rPr lang="ko-KR" altLang="en-US" sz="1000" dirty="0"/>
                  <a:t>후에 </a:t>
                </a:r>
                <a:r>
                  <a:rPr lang="en-US" altLang="ko-KR" sz="1000" dirty="0" smtClean="0"/>
                  <a:t>STN</a:t>
                </a:r>
                <a:r>
                  <a:rPr lang="ko-KR" altLang="en-US" sz="1000" dirty="0" smtClean="0"/>
                  <a:t> 관련 </a:t>
                </a:r>
                <a:r>
                  <a:rPr lang="en-US" altLang="ko-KR" sz="1000" dirty="0" smtClean="0"/>
                  <a:t>loss</a:t>
                </a:r>
                <a:r>
                  <a:rPr lang="ko-KR" altLang="en-US" sz="1000" dirty="0" smtClean="0"/>
                  <a:t>에 </a:t>
                </a:r>
                <a:r>
                  <a:rPr lang="ko-KR" altLang="en-US" sz="1000" dirty="0"/>
                  <a:t>대한 가중치가 전체적으로 적용되도록 </a:t>
                </a:r>
                <a:r>
                  <a:rPr lang="ko-KR" altLang="en-US" sz="1000" dirty="0" smtClean="0"/>
                  <a:t>조정해주는 </a:t>
                </a:r>
                <a:r>
                  <a:rPr lang="en-US" altLang="ko-KR" sz="1000" dirty="0" smtClean="0"/>
                  <a:t>‘fade-in' </a:t>
                </a:r>
                <a:r>
                  <a:rPr lang="ko-KR" altLang="en-US" sz="1000" dirty="0" smtClean="0"/>
                  <a:t>함수</a:t>
                </a:r>
                <a:r>
                  <a:rPr lang="en-US" altLang="ko-KR" sz="1000" dirty="0" smtClean="0"/>
                  <a:t> 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6100799"/>
                <a:ext cx="11544300" cy="246221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604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52905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</a:t>
            </a:r>
            <a:r>
              <a:rPr lang="en-US" sz="2400" b="1" dirty="0" smtClean="0">
                <a:ea typeface="+mj-ea"/>
              </a:rPr>
              <a:t>3D Brain MRI</a:t>
            </a:r>
            <a:endParaRPr lang="en-US" sz="2400" b="1" dirty="0"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3" y="1157421"/>
            <a:ext cx="5123793" cy="52006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90946" y="3054220"/>
            <a:ext cx="58010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VML : </a:t>
            </a:r>
            <a:r>
              <a:rPr lang="en-US" altLang="ko-KR" sz="1400" dirty="0" err="1"/>
              <a:t>VoxelMorph</a:t>
            </a:r>
            <a:r>
              <a:rPr lang="ko-KR" altLang="en-US" sz="1400" dirty="0"/>
              <a:t>와 유사한 모델 </a:t>
            </a:r>
            <a:r>
              <a:rPr lang="en-US" altLang="ko-KR" sz="1400" dirty="0"/>
              <a:t>- ITN </a:t>
            </a:r>
            <a:r>
              <a:rPr lang="ko-KR" altLang="en-US" sz="1400" dirty="0"/>
              <a:t>없이 </a:t>
            </a:r>
            <a:r>
              <a:rPr lang="en-US" altLang="ko-KR" sz="1400" dirty="0"/>
              <a:t>STN</a:t>
            </a:r>
            <a:r>
              <a:rPr lang="ko-KR" altLang="en-US" sz="1400" dirty="0"/>
              <a:t>만 학습</a:t>
            </a:r>
            <a:r>
              <a:rPr lang="en-US" altLang="ko-KR" sz="1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Id : t=0 </a:t>
            </a:r>
            <a:r>
              <a:rPr lang="ko-KR" altLang="en-US" sz="1400" dirty="0" err="1" smtClean="0"/>
              <a:t>일때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초기 </a:t>
            </a:r>
            <a:r>
              <a:rPr lang="en-US" altLang="ko-KR" sz="1400" dirty="0" smtClean="0"/>
              <a:t>atlas mask </a:t>
            </a:r>
          </a:p>
        </p:txBody>
      </p:sp>
    </p:spTree>
    <p:extLst>
      <p:ext uri="{BB962C8B-B14F-4D97-AF65-F5344CB8AC3E}">
        <p14:creationId xmlns:p14="http://schemas.microsoft.com/office/powerpoint/2010/main" val="878545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52905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</a:t>
            </a:r>
            <a:r>
              <a:rPr lang="en-US" sz="2400" b="1" dirty="0" smtClean="0">
                <a:ea typeface="+mj-ea"/>
              </a:rPr>
              <a:t>3D Brain MRI</a:t>
            </a:r>
            <a:endParaRPr lang="en-US" sz="2400" b="1" dirty="0"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29" y="1195521"/>
            <a:ext cx="7123142" cy="507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9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25181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Abstract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251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ea typeface="+mj-ea"/>
              </a:rPr>
              <a:t>딥러닝의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 모델은 테스트 시 </a:t>
            </a:r>
            <a:r>
              <a:rPr lang="en-US" altLang="ko-KR" sz="1600" dirty="0">
                <a:ea typeface="+mj-ea"/>
              </a:rPr>
              <a:t>noise</a:t>
            </a:r>
            <a:r>
              <a:rPr lang="ko-KR" altLang="en-US" sz="1600" dirty="0">
                <a:ea typeface="+mj-ea"/>
              </a:rPr>
              <a:t>에 민감하며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안정적인 위상을 보장하지 </a:t>
            </a:r>
            <a:r>
              <a:rPr lang="ko-KR" altLang="en-US" sz="1600" dirty="0" smtClean="0">
                <a:ea typeface="+mj-ea"/>
              </a:rPr>
              <a:t>못 한다</a:t>
            </a:r>
            <a:r>
              <a:rPr lang="en-US" altLang="ko-KR" sz="1600" dirty="0" smtClean="0">
                <a:ea typeface="+mj-ea"/>
              </a:rPr>
              <a:t>.</a:t>
            </a:r>
            <a:endParaRPr lang="en-US" altLang="ko-KR" sz="1600" dirty="0"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Image registration</a:t>
            </a:r>
            <a:r>
              <a:rPr lang="ko-KR" altLang="en-US" sz="1600" dirty="0">
                <a:ea typeface="+mj-ea"/>
              </a:rPr>
              <a:t> 모델은 </a:t>
            </a:r>
            <a:r>
              <a:rPr lang="en-US" altLang="ko-KR" sz="1600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에 유용하지만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대량의 훈련 데이터가 필요하고</a:t>
            </a:r>
            <a:r>
              <a:rPr lang="en-US" altLang="ko-KR" sz="1600" dirty="0">
                <a:ea typeface="+mj-ea"/>
              </a:rPr>
              <a:t>, pixel-wise segmentation</a:t>
            </a:r>
            <a:r>
              <a:rPr lang="ko-KR" altLang="en-US" sz="1600" dirty="0">
                <a:ea typeface="+mj-ea"/>
              </a:rPr>
              <a:t> 모델과 충분히 비교되지 </a:t>
            </a:r>
            <a:r>
              <a:rPr lang="ko-KR" altLang="en-US" sz="1600" dirty="0" smtClean="0">
                <a:ea typeface="+mj-ea"/>
              </a:rPr>
              <a:t>않는다</a:t>
            </a:r>
            <a:r>
              <a:rPr lang="en-US" altLang="ko-KR" sz="1600" dirty="0" smtClean="0">
                <a:ea typeface="+mj-ea"/>
              </a:rPr>
              <a:t>.</a:t>
            </a:r>
            <a:endParaRPr lang="en-US" altLang="ko-KR" sz="1600" dirty="0"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Proposed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Atlas-ISTN </a:t>
            </a:r>
            <a:r>
              <a:rPr lang="ko-KR" altLang="en-US" sz="1600" dirty="0">
                <a:ea typeface="+mj-ea"/>
              </a:rPr>
              <a:t>프레임워크는 </a:t>
            </a:r>
            <a:r>
              <a:rPr lang="en-US" altLang="ko-KR" sz="1600" dirty="0">
                <a:ea typeface="+mj-ea"/>
              </a:rPr>
              <a:t>2D</a:t>
            </a:r>
            <a:r>
              <a:rPr lang="ko-KR" altLang="en-US" sz="1600" dirty="0">
                <a:ea typeface="+mj-ea"/>
              </a:rPr>
              <a:t>와 </a:t>
            </a:r>
            <a:r>
              <a:rPr lang="en-US" altLang="ko-KR" sz="1600" dirty="0">
                <a:ea typeface="+mj-ea"/>
              </a:rPr>
              <a:t>3D </a:t>
            </a:r>
            <a:r>
              <a:rPr lang="ko-KR" altLang="en-US" sz="1600" dirty="0">
                <a:ea typeface="+mj-ea"/>
              </a:rPr>
              <a:t>이미지 데이터에서 </a:t>
            </a:r>
            <a:r>
              <a:rPr lang="en-US" altLang="ko-KR" sz="1600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과 </a:t>
            </a:r>
            <a:r>
              <a:rPr lang="en-US" altLang="ko-KR" sz="1600" dirty="0">
                <a:ea typeface="+mj-ea"/>
              </a:rPr>
              <a:t>registration</a:t>
            </a:r>
            <a:r>
              <a:rPr lang="ko-KR" altLang="en-US" sz="1600" dirty="0">
                <a:ea typeface="+mj-ea"/>
              </a:rPr>
              <a:t>을 함께 학습하며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과정에서 모집단을 충분히 반영한 </a:t>
            </a:r>
            <a:r>
              <a:rPr lang="en-US" altLang="ko-KR" sz="1600" dirty="0">
                <a:ea typeface="+mj-ea"/>
              </a:rPr>
              <a:t>atlas</a:t>
            </a:r>
            <a:r>
              <a:rPr lang="ko-KR" altLang="en-US" sz="1600" dirty="0">
                <a:ea typeface="+mj-ea"/>
              </a:rPr>
              <a:t>를 </a:t>
            </a:r>
            <a:r>
              <a:rPr lang="ko-KR" altLang="en-US" sz="1600" dirty="0" smtClean="0">
                <a:ea typeface="+mj-ea"/>
              </a:rPr>
              <a:t>구축한다</a:t>
            </a:r>
            <a:r>
              <a:rPr lang="en-US" altLang="ko-KR" sz="1600" dirty="0" smtClean="0">
                <a:ea typeface="+mj-ea"/>
              </a:rPr>
              <a:t>.</a:t>
            </a:r>
            <a:endParaRPr lang="en-US" altLang="ko-KR" sz="1600" dirty="0"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Atlas-ISTN</a:t>
            </a:r>
            <a:r>
              <a:rPr lang="ko-KR" altLang="en-US" sz="1600" dirty="0">
                <a:ea typeface="+mj-ea"/>
              </a:rPr>
              <a:t>은 여러 </a:t>
            </a:r>
            <a:r>
              <a:rPr lang="en-US" altLang="ko-KR" sz="1600" dirty="0">
                <a:ea typeface="+mj-ea"/>
              </a:rPr>
              <a:t>SOI(</a:t>
            </a:r>
            <a:r>
              <a:rPr lang="en-US" altLang="ko-KR" sz="1600" dirty="0"/>
              <a:t>Structures-of-Interest</a:t>
            </a:r>
            <a:r>
              <a:rPr lang="en-US" altLang="ko-KR" sz="1600" dirty="0">
                <a:ea typeface="+mj-ea"/>
              </a:rPr>
              <a:t>)</a:t>
            </a:r>
            <a:r>
              <a:rPr lang="ko-KR" altLang="en-US" sz="1600" dirty="0" err="1">
                <a:ea typeface="+mj-ea"/>
              </a:rPr>
              <a:t>를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segment</a:t>
            </a:r>
            <a:r>
              <a:rPr lang="ko-KR" altLang="en-US" sz="1600" dirty="0">
                <a:ea typeface="+mj-ea"/>
              </a:rPr>
              <a:t>하며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구축된 </a:t>
            </a:r>
            <a:r>
              <a:rPr lang="en-US" altLang="ko-KR" sz="1600" dirty="0">
                <a:ea typeface="+mj-ea"/>
              </a:rPr>
              <a:t>atlas label map</a:t>
            </a:r>
            <a:r>
              <a:rPr lang="ko-KR" altLang="en-US" sz="1600" dirty="0">
                <a:ea typeface="+mj-ea"/>
              </a:rPr>
              <a:t>을 </a:t>
            </a:r>
            <a:r>
              <a:rPr lang="ko-KR" altLang="en-US" sz="1600" dirty="0" smtClean="0">
                <a:ea typeface="+mj-ea"/>
              </a:rPr>
              <a:t>예측한 </a:t>
            </a:r>
            <a:r>
              <a:rPr lang="en-US" altLang="ko-KR" sz="1600" dirty="0" smtClean="0">
                <a:ea typeface="+mj-ea"/>
              </a:rPr>
              <a:t>segment map</a:t>
            </a:r>
            <a:r>
              <a:rPr lang="ko-KR" altLang="en-US" sz="1600" dirty="0" smtClean="0">
                <a:ea typeface="+mj-ea"/>
              </a:rPr>
              <a:t>에 </a:t>
            </a:r>
            <a:r>
              <a:rPr lang="ko-KR" altLang="en-US" sz="1600" dirty="0" err="1" smtClean="0">
                <a:ea typeface="+mj-ea"/>
              </a:rPr>
              <a:t>정합하며</a:t>
            </a:r>
            <a:r>
              <a:rPr lang="en-US" altLang="ko-KR" sz="1600" dirty="0" smtClean="0">
                <a:ea typeface="+mj-ea"/>
              </a:rPr>
              <a:t>, </a:t>
            </a:r>
            <a:r>
              <a:rPr lang="ko-KR" altLang="en-US" sz="1600" dirty="0" smtClean="0">
                <a:ea typeface="+mj-ea"/>
              </a:rPr>
              <a:t>테스트 시간에 </a:t>
            </a:r>
            <a:r>
              <a:rPr lang="ko-KR" altLang="en-US" sz="1600" dirty="0">
                <a:ea typeface="+mj-ea"/>
              </a:rPr>
              <a:t>모델의 매개변수를 세밀하게 </a:t>
            </a:r>
            <a:r>
              <a:rPr lang="ko-KR" altLang="en-US" sz="1600" dirty="0" smtClean="0">
                <a:ea typeface="+mj-ea"/>
              </a:rPr>
              <a:t>조정을 통해 정확도 향상이 가능하다</a:t>
            </a:r>
            <a:r>
              <a:rPr lang="en-US" altLang="ko-KR" sz="1600" dirty="0" smtClean="0">
                <a:ea typeface="+mj-ea"/>
              </a:rPr>
              <a:t>.</a:t>
            </a:r>
            <a:endParaRPr lang="en-US" altLang="ko-KR" sz="1600" dirty="0">
              <a:ea typeface="+mj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이 프로세스는 </a:t>
            </a:r>
            <a:r>
              <a:rPr lang="en-US" altLang="ko-KR" sz="1600" dirty="0">
                <a:ea typeface="+mj-ea"/>
              </a:rPr>
              <a:t>image </a:t>
            </a:r>
            <a:r>
              <a:rPr lang="en-US" altLang="ko-KR" sz="1600" dirty="0" smtClean="0">
                <a:ea typeface="+mj-ea"/>
              </a:rPr>
              <a:t>noise</a:t>
            </a:r>
            <a:r>
              <a:rPr lang="ko-KR" altLang="en-US" sz="1600" dirty="0" smtClean="0">
                <a:ea typeface="+mj-ea"/>
              </a:rPr>
              <a:t>에 </a:t>
            </a:r>
            <a:r>
              <a:rPr lang="en-US" altLang="ko-KR" sz="1600" dirty="0" smtClean="0">
                <a:ea typeface="+mj-ea"/>
              </a:rPr>
              <a:t>robust</a:t>
            </a:r>
            <a:r>
              <a:rPr lang="ko-KR" altLang="en-US" sz="1600" dirty="0" smtClean="0">
                <a:ea typeface="+mj-ea"/>
              </a:rPr>
              <a:t>하며</a:t>
            </a:r>
            <a:r>
              <a:rPr lang="en-US" altLang="ko-KR" sz="1600" dirty="0" smtClean="0">
                <a:ea typeface="+mj-ea"/>
              </a:rPr>
              <a:t>, </a:t>
            </a:r>
            <a:r>
              <a:rPr lang="en-US" altLang="ko-KR" sz="1600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 및 </a:t>
            </a:r>
            <a:r>
              <a:rPr lang="en-US" altLang="ko-KR" sz="1600" dirty="0">
                <a:ea typeface="+mj-ea"/>
              </a:rPr>
              <a:t>registration</a:t>
            </a:r>
            <a:r>
              <a:rPr lang="ko-KR" altLang="en-US" sz="1600" dirty="0">
                <a:ea typeface="+mj-ea"/>
              </a:rPr>
              <a:t> 기준 모델을 뛰어넘는 </a:t>
            </a:r>
            <a:r>
              <a:rPr lang="en-US" altLang="ko-KR" sz="1600" dirty="0" smtClean="0">
                <a:ea typeface="+mj-ea"/>
              </a:rPr>
              <a:t/>
            </a:r>
            <a:br>
              <a:rPr lang="en-US" altLang="ko-KR" sz="1600" dirty="0" smtClean="0">
                <a:ea typeface="+mj-ea"/>
              </a:rPr>
            </a:br>
            <a:r>
              <a:rPr lang="ko-KR" altLang="en-US" sz="1600" dirty="0" smtClean="0">
                <a:ea typeface="+mj-ea"/>
              </a:rPr>
              <a:t>성능을 제공한다</a:t>
            </a:r>
            <a:r>
              <a:rPr lang="en-US" altLang="ko-KR" sz="1600" dirty="0" smtClean="0">
                <a:ea typeface="+mj-ea"/>
              </a:rPr>
              <a:t>. </a:t>
            </a:r>
            <a:endParaRPr lang="en-US" altLang="ko-KR" sz="1600" dirty="0"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991600" y="3543300"/>
            <a:ext cx="3048000" cy="2938876"/>
            <a:chOff x="8903096" y="3347513"/>
            <a:chExt cx="3136504" cy="32235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0096" y="3755687"/>
              <a:ext cx="2783305" cy="26711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571748" y="3532179"/>
              <a:ext cx="146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Atlas case</a:t>
              </a:r>
              <a:endParaRPr lang="ko-KR" alt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73677" y="3347513"/>
              <a:ext cx="155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A randomly selected training case</a:t>
              </a:r>
              <a:endParaRPr lang="ko-KR" alt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307670" y="4351113"/>
              <a:ext cx="146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endParaRPr lang="ko-KR" altLang="en-US" sz="12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8307670" y="5698650"/>
              <a:ext cx="146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Mask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0164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529055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Experiments and Results – </a:t>
            </a:r>
            <a:r>
              <a:rPr lang="en-US" sz="2400" b="1" dirty="0" smtClean="0">
                <a:ea typeface="+mj-ea"/>
              </a:rPr>
              <a:t>3D Brain MRI</a:t>
            </a:r>
            <a:endParaRPr lang="en-US" sz="2400" b="1" dirty="0"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00964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082819"/>
            <a:ext cx="5011737" cy="5347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85576" y="2580238"/>
            <a:ext cx="371192" cy="2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85576" y="4313047"/>
            <a:ext cx="371192" cy="2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85576" y="6049453"/>
            <a:ext cx="371192" cy="23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86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5760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a typeface="+mj-ea"/>
              </a:rPr>
              <a:t>Conclusion</a:t>
            </a:r>
            <a:endParaRPr lang="en-US" sz="2400" b="1" dirty="0">
              <a:ea typeface="+mj-ea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8755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1050" y="4482465"/>
            <a:ext cx="58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FP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2401" y="1287810"/>
            <a:ext cx="1188719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Atlas-ISTN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image segmentation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을 </a:t>
            </a:r>
            <a:r>
              <a:rPr lang="ko-KR" altLang="en-US" dirty="0"/>
              <a:t>동시에 학습하는 프레임워크를 제공하며</a:t>
            </a:r>
            <a:r>
              <a:rPr lang="en-US" altLang="ko-KR" dirty="0"/>
              <a:t>, </a:t>
            </a:r>
            <a:r>
              <a:rPr lang="ko-KR" altLang="en-US" dirty="0"/>
              <a:t>이 과정에서 </a:t>
            </a:r>
            <a:r>
              <a:rPr lang="ko-KR" altLang="en-US" dirty="0" smtClean="0"/>
              <a:t>모집단으로부터 추출된 </a:t>
            </a:r>
            <a:r>
              <a:rPr lang="en-US" altLang="ko-KR" dirty="0" smtClean="0"/>
              <a:t>Atlas</a:t>
            </a:r>
            <a:r>
              <a:rPr lang="ko-KR" altLang="en-US" dirty="0" smtClean="0"/>
              <a:t>를 </a:t>
            </a:r>
            <a:r>
              <a:rPr lang="ko-KR" altLang="en-US" dirty="0"/>
              <a:t>생성하여 모델 훈련에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Atlas mask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을 </a:t>
            </a:r>
            <a:r>
              <a:rPr lang="ko-KR" altLang="en-US" dirty="0"/>
              <a:t>통해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 </a:t>
            </a:r>
            <a:r>
              <a:rPr lang="en-US" altLang="ko-KR" dirty="0" smtClean="0"/>
              <a:t>SOI</a:t>
            </a:r>
            <a:r>
              <a:rPr lang="ko-KR" altLang="en-US" dirty="0" smtClean="0"/>
              <a:t>의 </a:t>
            </a:r>
            <a:r>
              <a:rPr lang="ko-KR" altLang="en-US" dirty="0"/>
              <a:t>위상적으로 일관성 있고 정확한 </a:t>
            </a:r>
            <a:r>
              <a:rPr lang="en-US" altLang="ko-KR" dirty="0" smtClean="0"/>
              <a:t>segmentation</a:t>
            </a:r>
            <a:r>
              <a:rPr lang="ko-KR" altLang="en-US" dirty="0" smtClean="0"/>
              <a:t>을 제공</a:t>
            </a:r>
            <a:r>
              <a:rPr lang="ko-KR" altLang="en-US" dirty="0"/>
              <a:t>함</a:t>
            </a:r>
            <a:r>
              <a:rPr lang="en-US" altLang="ko-KR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 smtClean="0"/>
              <a:t>저자들은 여러 </a:t>
            </a:r>
            <a:r>
              <a:rPr lang="ko-KR" altLang="en-US" dirty="0"/>
              <a:t>연구를 통해 제안된 </a:t>
            </a:r>
            <a:r>
              <a:rPr lang="en-US" altLang="ko-KR" dirty="0"/>
              <a:t>Atlas-ISTN </a:t>
            </a:r>
            <a:r>
              <a:rPr lang="ko-KR" altLang="en-US" dirty="0"/>
              <a:t>모델이 기준 </a:t>
            </a:r>
            <a:r>
              <a:rPr lang="en-US" altLang="ko-KR" dirty="0" smtClean="0"/>
              <a:t>segmentation</a:t>
            </a:r>
            <a:r>
              <a:rPr lang="ko-KR" altLang="en-US" dirty="0" smtClean="0"/>
              <a:t> </a:t>
            </a:r>
            <a:r>
              <a:rPr lang="ko-KR" altLang="en-US" dirty="0"/>
              <a:t>및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 </a:t>
            </a:r>
            <a:r>
              <a:rPr lang="ko-KR" altLang="en-US" dirty="0"/>
              <a:t>모델보다 </a:t>
            </a:r>
            <a:r>
              <a:rPr lang="en-US" altLang="ko-KR" dirty="0" smtClean="0"/>
              <a:t>segmentation</a:t>
            </a:r>
            <a:r>
              <a:rPr lang="ko-KR" altLang="en-US" dirty="0" smtClean="0"/>
              <a:t> </a:t>
            </a:r>
            <a:r>
              <a:rPr lang="ko-KR" altLang="en-US" dirty="0"/>
              <a:t>성능이 향상된 </a:t>
            </a:r>
            <a:r>
              <a:rPr lang="ko-KR" altLang="en-US" dirty="0" smtClean="0"/>
              <a:t>것을</a:t>
            </a:r>
            <a:r>
              <a:rPr lang="en-US" altLang="ko-KR" dirty="0"/>
              <a:t> </a:t>
            </a:r>
            <a:r>
              <a:rPr lang="ko-KR" altLang="en-US" dirty="0" smtClean="0"/>
              <a:t>보여줌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Atlas-ISTN</a:t>
            </a:r>
            <a:r>
              <a:rPr lang="ko-KR" altLang="en-US" dirty="0"/>
              <a:t>은 특히 훈련 데이터가 제한적일 때 테스트 데이터가 </a:t>
            </a:r>
            <a:r>
              <a:rPr lang="en-US" altLang="ko-KR" dirty="0" smtClean="0"/>
              <a:t>unseen</a:t>
            </a:r>
            <a:r>
              <a:rPr lang="ko-KR" altLang="en-US" dirty="0"/>
              <a:t>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인 </a:t>
            </a:r>
            <a:r>
              <a:rPr lang="ko-KR" altLang="en-US" dirty="0"/>
              <a:t>경우에도 </a:t>
            </a:r>
            <a:r>
              <a:rPr lang="en-US" altLang="ko-KR" dirty="0" smtClean="0"/>
              <a:t>segmentation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registration</a:t>
            </a:r>
            <a:r>
              <a:rPr lang="ko-KR" altLang="en-US" dirty="0" smtClean="0"/>
              <a:t>의 </a:t>
            </a:r>
            <a:r>
              <a:rPr lang="ko-KR" altLang="en-US" dirty="0"/>
              <a:t>성능을 크게 향상시키는 것이 </a:t>
            </a:r>
            <a:r>
              <a:rPr lang="ko-KR" altLang="en-US" dirty="0" smtClean="0"/>
              <a:t>확인</a:t>
            </a:r>
            <a:r>
              <a:rPr lang="ko-KR" altLang="en-US" dirty="0"/>
              <a:t>됨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1520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3899-48C7-401B-A6C9-B45FB5AE9011}"/>
              </a:ext>
            </a:extLst>
          </p:cNvPr>
          <p:cNvSpPr txBox="1">
            <a:spLocks/>
          </p:cNvSpPr>
          <p:nvPr/>
        </p:nvSpPr>
        <p:spPr>
          <a:xfrm>
            <a:off x="1251766" y="1"/>
            <a:ext cx="6380083" cy="1145094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algn="ctr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sz="6000" b="1" dirty="0">
                <a:latin typeface="+mn-lt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5400" b="1" kern="1100" dirty="0">
              <a:latin typeface="+mn-lt"/>
              <a:ea typeface="+mj-ea"/>
              <a:cs typeface="Malgun Gothic Semilight" panose="020B0502040204020203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E66ADC-D562-4FEA-9CE1-A953A48A69D5}"/>
              </a:ext>
            </a:extLst>
          </p:cNvPr>
          <p:cNvGrpSpPr/>
          <p:nvPr/>
        </p:nvGrpSpPr>
        <p:grpSpPr>
          <a:xfrm>
            <a:off x="410155" y="1641309"/>
            <a:ext cx="11371692" cy="4556016"/>
            <a:chOff x="410155" y="1641309"/>
            <a:chExt cx="11371692" cy="455601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0A9979-AE20-48DE-9E3B-E6234BF28EDB}"/>
                </a:ext>
              </a:extLst>
            </p:cNvPr>
            <p:cNvGrpSpPr/>
            <p:nvPr/>
          </p:nvGrpSpPr>
          <p:grpSpPr>
            <a:xfrm>
              <a:off x="410155" y="1641309"/>
              <a:ext cx="3514670" cy="1532727"/>
              <a:chOff x="410155" y="1641309"/>
              <a:chExt cx="2640771" cy="1532727"/>
            </a:xfrm>
          </p:grpSpPr>
          <p:sp>
            <p:nvSpPr>
              <p:cNvPr id="67" name="Rectangle 27">
                <a:extLst>
                  <a:ext uri="{FF2B5EF4-FFF2-40B4-BE49-F238E27FC236}">
                    <a16:creationId xmlns:a16="http://schemas.microsoft.com/office/drawing/2014/main" id="{02540978-8123-4735-8E1B-CAF2DBCCBEEF}"/>
                  </a:ext>
                </a:extLst>
              </p:cNvPr>
              <p:cNvSpPr/>
              <p:nvPr/>
            </p:nvSpPr>
            <p:spPr>
              <a:xfrm>
                <a:off x="410155" y="1641309"/>
                <a:ext cx="2640771" cy="153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Cardiac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endParaRPr kumimoji="1" lang="en-US" altLang="ko-KR" sz="14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June-goo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Gyu-jun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Jeong</a:t>
                </a:r>
                <a:endParaRPr kumimoji="1" lang="en-US" altLang="ko-KR" sz="12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Tae-won Kim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Ji-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Jung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B633E4B-78DB-49D4-A62B-A1E3454B14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99B3D96-B38D-40B3-8F6F-C35604B9C90E}"/>
                </a:ext>
              </a:extLst>
            </p:cNvPr>
            <p:cNvGrpSpPr/>
            <p:nvPr/>
          </p:nvGrpSpPr>
          <p:grpSpPr>
            <a:xfrm>
              <a:off x="4470711" y="1641309"/>
              <a:ext cx="3514667" cy="1052596"/>
              <a:chOff x="3461081" y="1641310"/>
              <a:chExt cx="2640769" cy="1052596"/>
            </a:xfrm>
          </p:grpSpPr>
          <p:sp>
            <p:nvSpPr>
              <p:cNvPr id="65" name="Rectangle 27">
                <a:extLst>
                  <a:ext uri="{FF2B5EF4-FFF2-40B4-BE49-F238E27FC236}">
                    <a16:creationId xmlns:a16="http://schemas.microsoft.com/office/drawing/2014/main" id="{9FB71EE9-90C4-410F-8A6D-0213695ECF5E}"/>
                  </a:ext>
                </a:extLst>
              </p:cNvPr>
              <p:cNvSpPr/>
              <p:nvPr/>
            </p:nvSpPr>
            <p:spPr>
              <a:xfrm>
                <a:off x="3461081" y="1641310"/>
                <a:ext cx="2640769" cy="1052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Pathology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2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Hyunjeong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Go,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Gyuheon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Choi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Gyungyub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Gong, Dong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Song</a:t>
                </a:r>
                <a:r>
                  <a:rPr kumimoji="1" lang="en-US" altLang="ko-KR" sz="1051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8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91F8946-7C73-4DA2-8561-B71EF055D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664FEC7-EA90-4C52-9C8D-CBF9F99E1730}"/>
                </a:ext>
              </a:extLst>
            </p:cNvPr>
            <p:cNvGrpSpPr/>
            <p:nvPr/>
          </p:nvGrpSpPr>
          <p:grpSpPr>
            <a:xfrm>
              <a:off x="8531263" y="1641309"/>
              <a:ext cx="3250584" cy="1126462"/>
              <a:chOff x="6512005" y="1641311"/>
              <a:chExt cx="2442348" cy="1126462"/>
            </a:xfrm>
          </p:grpSpPr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099EC5B9-97F4-48AF-B271-536E8F4A790A}"/>
                  </a:ext>
                </a:extLst>
              </p:cNvPr>
              <p:cNvSpPr/>
              <p:nvPr/>
            </p:nvSpPr>
            <p:spPr>
              <a:xfrm>
                <a:off x="6512005" y="1641311"/>
                <a:ext cx="2442348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Cardiology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Jaekwan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Song,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Jongmin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Song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Young-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Hak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Kim</a:t>
                </a:r>
                <a:endParaRPr kumimoji="1" lang="en-US" altLang="ko-KR" sz="6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0807F48-9EBC-43BF-B2A8-A0910FEFA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D2A81C-096B-41D5-86DA-146E824713AF}"/>
                </a:ext>
              </a:extLst>
            </p:cNvPr>
            <p:cNvGrpSpPr/>
            <p:nvPr/>
          </p:nvGrpSpPr>
          <p:grpSpPr>
            <a:xfrm>
              <a:off x="445145" y="3557370"/>
              <a:ext cx="3217298" cy="904863"/>
              <a:chOff x="9364507" y="2730500"/>
              <a:chExt cx="2417339" cy="904863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073625-438D-4F9B-919F-B88E3339FB97}"/>
                  </a:ext>
                </a:extLst>
              </p:cNvPr>
              <p:cNvSpPr/>
              <p:nvPr/>
            </p:nvSpPr>
            <p:spPr>
              <a:xfrm>
                <a:off x="9364507" y="2730500"/>
                <a:ext cx="2417339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Anesthesiology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Sung-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Kim,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Ho Lee</a:t>
                </a:r>
                <a:r>
                  <a:rPr kumimoji="1" lang="en-US" altLang="ko-KR" sz="10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7F0C3F2-EEB8-4C2A-B7EB-367F3C305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3175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929477C-A4C0-4A9C-ABE4-9769A922F465}"/>
                </a:ext>
              </a:extLst>
            </p:cNvPr>
            <p:cNvGrpSpPr/>
            <p:nvPr/>
          </p:nvGrpSpPr>
          <p:grpSpPr>
            <a:xfrm>
              <a:off x="4467490" y="3557370"/>
              <a:ext cx="3252286" cy="1569660"/>
              <a:chOff x="410157" y="4769200"/>
              <a:chExt cx="2443627" cy="1569660"/>
            </a:xfrm>
          </p:grpSpPr>
          <p:sp>
            <p:nvSpPr>
              <p:cNvPr id="59" name="Rectangle 27">
                <a:extLst>
                  <a:ext uri="{FF2B5EF4-FFF2-40B4-BE49-F238E27FC236}">
                    <a16:creationId xmlns:a16="http://schemas.microsoft.com/office/drawing/2014/main" id="{249F874B-28C5-4976-B186-5671A89CF986}"/>
                  </a:ext>
                </a:extLst>
              </p:cNvPr>
              <p:cNvSpPr/>
              <p:nvPr/>
            </p:nvSpPr>
            <p:spPr>
              <a:xfrm>
                <a:off x="410157" y="4769200"/>
                <a:ext cx="242947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Neurology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Dong-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Wha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Kang,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Chongsik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Jaehong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Lee,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Sangbeom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Jun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Misun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Kwon,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Beomjun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Kim, Sun Kwon,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-Jae Lee</a:t>
                </a:r>
                <a:r>
                  <a:rPr kumimoji="1" lang="en-US" altLang="ko-KR" sz="8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6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3C34DB4-7CD0-4BE9-8049-1248854E8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E871491-CEA5-4793-96AF-140D99AB28F5}"/>
                </a:ext>
              </a:extLst>
            </p:cNvPr>
            <p:cNvGrpSpPr/>
            <p:nvPr/>
          </p:nvGrpSpPr>
          <p:grpSpPr>
            <a:xfrm>
              <a:off x="8391200" y="3557370"/>
              <a:ext cx="3351368" cy="1126462"/>
              <a:chOff x="3458661" y="4769200"/>
              <a:chExt cx="2518073" cy="112646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7682E4B2-1CBB-433F-90E3-82980E8A5AF9}"/>
                  </a:ext>
                </a:extLst>
              </p:cNvPr>
              <p:cNvSpPr/>
              <p:nvPr/>
            </p:nvSpPr>
            <p:spPr>
              <a:xfrm>
                <a:off x="3458661" y="4769200"/>
                <a:ext cx="2518073" cy="1126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Surgery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Beom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Seok Ko,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JongHun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Jeong</a:t>
                </a:r>
                <a:endParaRPr kumimoji="1" lang="en-US" altLang="ko-KR" sz="12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Songchuk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Kim, Tae-Yon Sung</a:t>
                </a:r>
                <a:r>
                  <a:rPr kumimoji="1" lang="en-US" altLang="ko-KR" sz="10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20EB4AC-65A2-4A92-9883-8EECC3DBF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1D3E5A5-EAA5-4AD7-B73B-732BA0347252}"/>
                </a:ext>
              </a:extLst>
            </p:cNvPr>
            <p:cNvGrpSpPr/>
            <p:nvPr/>
          </p:nvGrpSpPr>
          <p:grpSpPr>
            <a:xfrm>
              <a:off x="445146" y="5292462"/>
              <a:ext cx="3445346" cy="904863"/>
              <a:chOff x="6512006" y="4769199"/>
              <a:chExt cx="2588684" cy="904863"/>
            </a:xfrm>
          </p:grpSpPr>
          <p:sp>
            <p:nvSpPr>
              <p:cNvPr id="55" name="Rectangle 27">
                <a:extLst>
                  <a:ext uri="{FF2B5EF4-FFF2-40B4-BE49-F238E27FC236}">
                    <a16:creationId xmlns:a16="http://schemas.microsoft.com/office/drawing/2014/main" id="{C5484FB2-D29B-42CA-A29B-B0A0E1A3921B}"/>
                  </a:ext>
                </a:extLst>
              </p:cNvPr>
              <p:cNvSpPr/>
              <p:nvPr/>
            </p:nvSpPr>
            <p:spPr>
              <a:xfrm>
                <a:off x="6512006" y="4769199"/>
                <a:ext cx="2588684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Gastroenterology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Jeongsik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Byeon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, Kang Mo Kim, Do-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Kim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3EA8D14-8D36-454E-B902-16334B55E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858B092-F35A-45DE-AFC5-A95C06523A11}"/>
                </a:ext>
              </a:extLst>
            </p:cNvPr>
            <p:cNvGrpSpPr/>
            <p:nvPr/>
          </p:nvGrpSpPr>
          <p:grpSpPr>
            <a:xfrm>
              <a:off x="4441808" y="5292462"/>
              <a:ext cx="3217298" cy="904863"/>
              <a:chOff x="3439365" y="5134754"/>
              <a:chExt cx="2417339" cy="904863"/>
            </a:xfrm>
          </p:grpSpPr>
          <p:sp>
            <p:nvSpPr>
              <p:cNvPr id="53" name="Rectangle 27">
                <a:extLst>
                  <a:ext uri="{FF2B5EF4-FFF2-40B4-BE49-F238E27FC236}">
                    <a16:creationId xmlns:a16="http://schemas.microsoft.com/office/drawing/2014/main" id="{1D12D24E-4991-4645-A3B1-BB43E29BA10E}"/>
                  </a:ext>
                </a:extLst>
              </p:cNvPr>
              <p:cNvSpPr/>
              <p:nvPr/>
            </p:nvSpPr>
            <p:spPr>
              <a:xfrm>
                <a:off x="3439365" y="5134754"/>
                <a:ext cx="2417339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ea typeface="+mj-ea"/>
                    <a:cs typeface="Malgun Gothic Semilight" panose="020B0502040204020203" pitchFamily="50" charset="-127"/>
                  </a:rPr>
                  <a:t>Emergency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Dong-Woo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Seo</a:t>
                </a:r>
                <a:endParaRPr kumimoji="1" lang="en-US" altLang="ko-KR" sz="1200" kern="1100" dirty="0"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FF06066-E040-48FD-BD25-964E32DEC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9409" y="5585255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EC8B6B3-4739-48A2-BFEC-5D8B17DCEC52}"/>
                </a:ext>
              </a:extLst>
            </p:cNvPr>
            <p:cNvGrpSpPr/>
            <p:nvPr/>
          </p:nvGrpSpPr>
          <p:grpSpPr>
            <a:xfrm>
              <a:off x="8458894" y="5292462"/>
              <a:ext cx="3194166" cy="830997"/>
              <a:chOff x="9364507" y="5645499"/>
              <a:chExt cx="2417339" cy="830997"/>
            </a:xfrm>
          </p:grpSpPr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14C6FCFD-B2E0-47F2-805E-03C8DDA71444}"/>
                  </a:ext>
                </a:extLst>
              </p:cNvPr>
              <p:cNvSpPr/>
              <p:nvPr/>
            </p:nvSpPr>
            <p:spPr>
              <a:xfrm>
                <a:off x="9364507" y="5645499"/>
                <a:ext cx="24173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b="1" kern="1100" dirty="0">
                    <a:ea typeface="+mj-ea"/>
                    <a:cs typeface="Malgun Gothic Semilight" panose="020B0502040204020203" pitchFamily="50" charset="-127"/>
                  </a:rPr>
                  <a:t>Pulmonology and Critical Care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Yoen-mok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 Oh, Sei Won Lee, </a:t>
                </a:r>
                <a:r>
                  <a:rPr kumimoji="1" lang="en-US" altLang="ko-KR" sz="1200" kern="1100" dirty="0" err="1">
                    <a:ea typeface="+mj-ea"/>
                    <a:cs typeface="Malgun Gothic Semilight" panose="020B0502040204020203" pitchFamily="50" charset="-127"/>
                  </a:rPr>
                  <a:t>Jin</a:t>
                </a:r>
                <a:r>
                  <a:rPr kumimoji="1" lang="en-US" altLang="ko-KR" sz="1200" kern="1100" dirty="0">
                    <a:ea typeface="+mj-ea"/>
                    <a:cs typeface="Malgun Gothic Semilight" panose="020B0502040204020203" pitchFamily="50" charset="-127"/>
                  </a:rPr>
                  <a:t>-won Huh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013D556-B3F4-4C93-8A23-269552111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6096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52EB9827-3B91-4F06-9104-8914C1FFD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82" y="292462"/>
            <a:ext cx="3193618" cy="875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1C80F-4DA7-64C5-7CB6-B31D16F06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t="2116" r="14092" b="15571"/>
          <a:stretch/>
        </p:blipFill>
        <p:spPr>
          <a:xfrm>
            <a:off x="0" y="2"/>
            <a:ext cx="12192000" cy="64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7777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Introduction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a typeface="+mj-ea"/>
              </a:rPr>
              <a:t>Image </a:t>
            </a:r>
            <a:r>
              <a:rPr lang="en-US" altLang="ko-KR" sz="1600" dirty="0" smtClean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과 </a:t>
            </a:r>
            <a:r>
              <a:rPr lang="en-US" altLang="ko-KR" sz="1600" dirty="0" err="1" smtClean="0">
                <a:ea typeface="+mj-ea"/>
              </a:rPr>
              <a:t>registratio</a:t>
            </a:r>
            <a:r>
              <a:rPr lang="ko-KR" altLang="en-US" sz="1600" dirty="0" smtClean="0">
                <a:ea typeface="+mj-ea"/>
              </a:rPr>
              <a:t>은 </a:t>
            </a:r>
            <a:r>
              <a:rPr lang="ko-KR" altLang="en-US" sz="1600" dirty="0">
                <a:ea typeface="+mj-ea"/>
              </a:rPr>
              <a:t>오랫동안 </a:t>
            </a:r>
            <a:r>
              <a:rPr lang="en-US" altLang="ko-KR" sz="1600" dirty="0">
                <a:ea typeface="+mj-ea"/>
              </a:rPr>
              <a:t>biomedical image </a:t>
            </a:r>
            <a:r>
              <a:rPr lang="en-US" altLang="ko-KR" sz="1600" dirty="0" err="1" smtClean="0">
                <a:ea typeface="+mj-ea"/>
              </a:rPr>
              <a:t>analysi</a:t>
            </a:r>
            <a:r>
              <a:rPr lang="ko-KR" altLang="en-US" sz="1600" dirty="0" smtClean="0">
                <a:ea typeface="+mj-ea"/>
              </a:rPr>
              <a:t>에 </a:t>
            </a:r>
            <a:r>
              <a:rPr lang="ko-KR" altLang="en-US" sz="1600" dirty="0">
                <a:ea typeface="+mj-ea"/>
              </a:rPr>
              <a:t>중요한 도구로 활용되어 왔다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ea typeface="+mj-ea"/>
              </a:rPr>
              <a:t>U-net</a:t>
            </a:r>
            <a:r>
              <a:rPr lang="ko-KR" altLang="en-US" sz="1600" dirty="0">
                <a:ea typeface="+mj-ea"/>
              </a:rPr>
              <a:t>과 같은 딥러닝 모델들은 </a:t>
            </a:r>
            <a:r>
              <a:rPr lang="en-US" altLang="ko-KR" sz="1600" dirty="0">
                <a:ea typeface="+mj-ea"/>
              </a:rPr>
              <a:t>2</a:t>
            </a:r>
            <a:r>
              <a:rPr lang="en" altLang="ko-Kore-KR" sz="1600" dirty="0">
                <a:ea typeface="+mj-ea"/>
              </a:rPr>
              <a:t>D </a:t>
            </a:r>
            <a:r>
              <a:rPr lang="ko-KR" altLang="en-US" sz="1600" dirty="0">
                <a:ea typeface="+mj-ea"/>
              </a:rPr>
              <a:t>및 </a:t>
            </a:r>
            <a:r>
              <a:rPr lang="en-US" altLang="ko-KR" sz="1600" dirty="0">
                <a:ea typeface="+mj-ea"/>
              </a:rPr>
              <a:t>3</a:t>
            </a:r>
            <a:r>
              <a:rPr lang="en" altLang="ko-Kore-KR" sz="1600" dirty="0">
                <a:ea typeface="+mj-ea"/>
              </a:rPr>
              <a:t>D </a:t>
            </a:r>
            <a:r>
              <a:rPr lang="ko-KR" altLang="en-US" sz="1600" dirty="0">
                <a:ea typeface="+mj-ea"/>
              </a:rPr>
              <a:t>이미지의 대용량 레이블 데이터셋을 활용해 학습하면서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도전적인 이미지 데이터셋에서 정확한 </a:t>
            </a:r>
            <a:r>
              <a:rPr lang="en-US" altLang="ko-KR" sz="1600" dirty="0">
                <a:ea typeface="+mj-ea"/>
              </a:rPr>
              <a:t>pixel-wise segmentation</a:t>
            </a:r>
            <a:r>
              <a:rPr lang="ko-KR" altLang="en-US" sz="1600" dirty="0">
                <a:ea typeface="+mj-ea"/>
              </a:rPr>
              <a:t>을 위한 풍부한 </a:t>
            </a:r>
            <a:r>
              <a:rPr lang="en-US" altLang="ko-KR" sz="1600" dirty="0">
                <a:ea typeface="+mj-ea"/>
              </a:rPr>
              <a:t>feature </a:t>
            </a:r>
            <a:r>
              <a:rPr lang="en-US" altLang="ko-KR" sz="1600" dirty="0" err="1" smtClean="0">
                <a:ea typeface="+mj-ea"/>
              </a:rPr>
              <a:t>representatio</a:t>
            </a:r>
            <a:r>
              <a:rPr lang="ko-KR" altLang="en-US" sz="1600" dirty="0" smtClean="0">
                <a:ea typeface="+mj-ea"/>
              </a:rPr>
              <a:t>을 </a:t>
            </a:r>
            <a:r>
              <a:rPr lang="ko-KR" altLang="en-US" sz="1600" dirty="0">
                <a:ea typeface="+mj-ea"/>
              </a:rPr>
              <a:t>학습하는 능력으로 </a:t>
            </a:r>
            <a:r>
              <a:rPr lang="en-US" altLang="ko-KR" sz="1600" dirty="0">
                <a:ea typeface="+mj-ea"/>
              </a:rPr>
              <a:t>segmentation task</a:t>
            </a:r>
            <a:r>
              <a:rPr lang="ko-KR" altLang="en-US" sz="1600" dirty="0">
                <a:ea typeface="+mj-ea"/>
              </a:rPr>
              <a:t>의 최신 기술로 등장했다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그러나 이러한 </a:t>
            </a:r>
            <a:r>
              <a:rPr lang="en-US" altLang="ko-KR" sz="1600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 모델들의 주요한 </a:t>
            </a:r>
            <a:r>
              <a:rPr lang="ko-KR" altLang="en-US" sz="1600" b="1" dirty="0">
                <a:ea typeface="+mj-ea"/>
              </a:rPr>
              <a:t>도전적인 요소</a:t>
            </a:r>
            <a:r>
              <a:rPr lang="ko-KR" altLang="en-US" sz="1600" dirty="0">
                <a:ea typeface="+mj-ea"/>
              </a:rPr>
              <a:t> 중 하나는 </a:t>
            </a:r>
            <a:r>
              <a:rPr lang="en-US" altLang="ko-KR" sz="1600" b="1" dirty="0">
                <a:ea typeface="+mj-ea"/>
              </a:rPr>
              <a:t>image noise</a:t>
            </a:r>
            <a:r>
              <a:rPr lang="ko-KR" altLang="en-US" sz="1600" dirty="0">
                <a:ea typeface="+mj-ea"/>
              </a:rPr>
              <a:t>와 </a:t>
            </a:r>
            <a:r>
              <a:rPr lang="en-US" altLang="ko-KR" sz="1600" b="1" dirty="0">
                <a:ea typeface="+mj-ea"/>
              </a:rPr>
              <a:t>artifact</a:t>
            </a:r>
            <a:r>
              <a:rPr lang="ko-KR" altLang="en-US" sz="1600" dirty="0">
                <a:ea typeface="+mj-ea"/>
              </a:rPr>
              <a:t>에 대한 민감도인데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이로 인해 테스트 단계에서 잘못된 결과나 </a:t>
            </a:r>
            <a:r>
              <a:rPr lang="ko-KR" altLang="en-US" sz="1600" b="1" dirty="0" err="1">
                <a:ea typeface="+mj-ea"/>
              </a:rPr>
              <a:t>위상학적으로</a:t>
            </a:r>
            <a:r>
              <a:rPr lang="ko-KR" altLang="en-US" sz="1600" b="1" dirty="0">
                <a:ea typeface="+mj-ea"/>
              </a:rPr>
              <a:t> 불가능한 </a:t>
            </a:r>
            <a:r>
              <a:rPr lang="en-US" altLang="ko-KR" sz="1600" b="1" dirty="0">
                <a:ea typeface="+mj-ea"/>
              </a:rPr>
              <a:t>segmentation</a:t>
            </a:r>
            <a:r>
              <a:rPr lang="ko-KR" altLang="en-US" sz="1600" dirty="0">
                <a:ea typeface="+mj-ea"/>
              </a:rPr>
              <a:t>이 발생할 수 있습니다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최근에는 이런 문제를 해결하기 위해 </a:t>
            </a:r>
            <a:r>
              <a:rPr lang="en-US" altLang="ko-KR" sz="1600" b="1" dirty="0">
                <a:ea typeface="+mj-ea"/>
              </a:rPr>
              <a:t>post processing</a:t>
            </a:r>
            <a:r>
              <a:rPr lang="en-US" altLang="ko-KR" sz="1600" dirty="0">
                <a:ea typeface="+mj-ea"/>
              </a:rPr>
              <a:t>, </a:t>
            </a:r>
            <a:r>
              <a:rPr lang="en-US" altLang="ko-KR" sz="1600" b="1" dirty="0">
                <a:ea typeface="+mj-ea"/>
              </a:rPr>
              <a:t>anatomical constraints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b="1" dirty="0" smtClean="0">
                <a:ea typeface="+mj-ea"/>
              </a:rPr>
              <a:t>새로운 정규화 기법</a:t>
            </a:r>
            <a:r>
              <a:rPr lang="ko-KR" altLang="en-US" sz="1600" dirty="0" smtClean="0">
                <a:ea typeface="+mj-ea"/>
              </a:rPr>
              <a:t>이나 </a:t>
            </a:r>
            <a:r>
              <a:rPr lang="en-US" altLang="ko-KR" sz="1600" b="1" dirty="0">
                <a:ea typeface="+mj-ea"/>
              </a:rPr>
              <a:t>loss term</a:t>
            </a:r>
            <a:r>
              <a:rPr lang="ko-KR" altLang="en-US" sz="1600" dirty="0">
                <a:ea typeface="+mj-ea"/>
              </a:rPr>
              <a:t> 등을 사용하는 여러 연구가 진행되었다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더욱 최근에는 </a:t>
            </a:r>
            <a:r>
              <a:rPr lang="en-US" altLang="ko-KR" sz="1600" dirty="0">
                <a:ea typeface="+mj-ea"/>
              </a:rPr>
              <a:t>image segmentation</a:t>
            </a:r>
            <a:r>
              <a:rPr lang="ko-KR" altLang="en-US" sz="1600" dirty="0">
                <a:ea typeface="+mj-ea"/>
              </a:rPr>
              <a:t>을 위한 딥러닝 모델을 사용한 </a:t>
            </a:r>
            <a:r>
              <a:rPr lang="en-US" altLang="ko-KR" sz="1600" b="1" dirty="0">
                <a:ea typeface="+mj-ea"/>
              </a:rPr>
              <a:t>image registration</a:t>
            </a:r>
            <a:r>
              <a:rPr lang="ko-KR" altLang="en-US" sz="1600" dirty="0">
                <a:ea typeface="+mj-ea"/>
              </a:rPr>
              <a:t>에 대한 연구가 확대되고 있다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이러한 방법들은 대부분 훈련된 모델을 한 번 실행하여 </a:t>
            </a:r>
            <a:r>
              <a:rPr lang="en-US" altLang="ko-KR" sz="1600" b="1" dirty="0">
                <a:ea typeface="+mj-ea"/>
              </a:rPr>
              <a:t>deformation field</a:t>
            </a:r>
            <a:r>
              <a:rPr lang="ko-KR" altLang="en-US" sz="1600" dirty="0" err="1">
                <a:ea typeface="+mj-ea"/>
              </a:rPr>
              <a:t>를</a:t>
            </a:r>
            <a:r>
              <a:rPr lang="ko-KR" altLang="en-US" sz="1600" dirty="0">
                <a:ea typeface="+mj-ea"/>
              </a:rPr>
              <a:t> 예측하고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이 </a:t>
            </a:r>
            <a:r>
              <a:rPr lang="en-US" altLang="ko-KR" sz="1600" b="1" dirty="0">
                <a:ea typeface="+mj-ea"/>
              </a:rPr>
              <a:t>deformation field</a:t>
            </a:r>
            <a:r>
              <a:rPr lang="ko-KR" altLang="en-US" sz="1600" dirty="0">
                <a:ea typeface="+mj-ea"/>
              </a:rPr>
              <a:t>는 </a:t>
            </a:r>
            <a:r>
              <a:rPr lang="en-US" altLang="ko-KR" sz="1600" dirty="0">
                <a:ea typeface="+mj-ea"/>
              </a:rPr>
              <a:t>source</a:t>
            </a:r>
            <a:r>
              <a:rPr lang="ko-KR" altLang="en-US" sz="1600" dirty="0">
                <a:ea typeface="+mj-ea"/>
              </a:rPr>
              <a:t>에서 </a:t>
            </a:r>
            <a:r>
              <a:rPr lang="en-US" altLang="ko-KR" sz="1600" dirty="0">
                <a:ea typeface="+mj-ea"/>
              </a:rPr>
              <a:t>target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image</a:t>
            </a:r>
            <a:r>
              <a:rPr lang="ko-KR" altLang="en-US" sz="1600" dirty="0">
                <a:ea typeface="+mj-ea"/>
              </a:rPr>
              <a:t>로 </a:t>
            </a:r>
            <a:r>
              <a:rPr lang="en-US" altLang="ko-KR" sz="1600" dirty="0">
                <a:ea typeface="+mj-ea"/>
              </a:rPr>
              <a:t>topology</a:t>
            </a:r>
            <a:r>
              <a:rPr lang="ko-KR" altLang="en-US" sz="1600" dirty="0">
                <a:ea typeface="+mj-ea"/>
              </a:rPr>
              <a:t>가 알려진 </a:t>
            </a:r>
            <a:r>
              <a:rPr lang="en-US" altLang="ko-KR" sz="1600" dirty="0">
                <a:ea typeface="+mj-ea"/>
              </a:rPr>
              <a:t>label map</a:t>
            </a:r>
            <a:r>
              <a:rPr lang="ko-KR" altLang="en-US" sz="1600" dirty="0">
                <a:ea typeface="+mj-ea"/>
              </a:rPr>
              <a:t>을 전파하는데 사용된다</a:t>
            </a:r>
            <a:r>
              <a:rPr lang="en-US" altLang="ko-KR" sz="1600" dirty="0">
                <a:ea typeface="+mj-ea"/>
              </a:rPr>
              <a:t>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이 모든 방법들에 영감을 받아 </a:t>
            </a:r>
            <a:r>
              <a:rPr lang="ko-KR" altLang="en-US" sz="1600" dirty="0" smtClean="0">
                <a:ea typeface="+mj-ea"/>
              </a:rPr>
              <a:t>저자들은 </a:t>
            </a:r>
            <a:r>
              <a:rPr lang="en" altLang="ko-Kore-KR" sz="1600" dirty="0">
                <a:ea typeface="+mj-ea"/>
              </a:rPr>
              <a:t>Atlas-ISTN</a:t>
            </a:r>
            <a:r>
              <a:rPr lang="ko-KR" altLang="en-US" sz="1600" dirty="0">
                <a:ea typeface="+mj-ea"/>
              </a:rPr>
              <a:t>을 제안한다</a:t>
            </a:r>
            <a:r>
              <a:rPr lang="en-US" altLang="ko-KR" sz="1600" dirty="0">
                <a:ea typeface="+mj-ea"/>
              </a:rPr>
              <a:t>. </a:t>
            </a:r>
            <a:r>
              <a:rPr lang="ko-KR" altLang="en-US" sz="1600" dirty="0">
                <a:ea typeface="+mj-ea"/>
              </a:rPr>
              <a:t>이 프레임워크는 </a:t>
            </a:r>
            <a:r>
              <a:rPr lang="en-US" altLang="ko-KR" sz="1600" dirty="0">
                <a:ea typeface="+mj-ea"/>
              </a:rPr>
              <a:t>pixel-wise segmentation</a:t>
            </a:r>
            <a:r>
              <a:rPr lang="ko-KR" altLang="en-US" sz="1600" dirty="0">
                <a:ea typeface="+mj-ea"/>
              </a:rPr>
              <a:t>의 상세한 예측에서 이익을 얻으면서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학습된 위상적으로 일관성 있는 </a:t>
            </a:r>
            <a:r>
              <a:rPr lang="en-US" altLang="ko-KR" sz="1600" dirty="0">
                <a:ea typeface="+mj-ea"/>
              </a:rPr>
              <a:t>multi </a:t>
            </a:r>
            <a:r>
              <a:rPr lang="en-US" altLang="ko-KR" sz="1600" dirty="0" err="1">
                <a:ea typeface="+mj-ea"/>
              </a:rPr>
              <a:t>calss</a:t>
            </a:r>
            <a:r>
              <a:rPr lang="en-US" altLang="ko-KR" sz="1600" dirty="0">
                <a:ea typeface="+mj-ea"/>
              </a:rPr>
              <a:t> atlas label map</a:t>
            </a:r>
            <a:r>
              <a:rPr lang="ko-KR" altLang="en-US" sz="1600" dirty="0">
                <a:ea typeface="+mj-ea"/>
              </a:rPr>
              <a:t>의 </a:t>
            </a:r>
            <a:r>
              <a:rPr lang="en-US" altLang="ko-KR" sz="1600" dirty="0">
                <a:ea typeface="+mj-ea"/>
              </a:rPr>
              <a:t>registration</a:t>
            </a:r>
            <a:r>
              <a:rPr lang="ko-KR" altLang="en-US" sz="1600" dirty="0">
                <a:ea typeface="+mj-ea"/>
              </a:rPr>
              <a:t>을 통해 </a:t>
            </a:r>
            <a:r>
              <a:rPr lang="en-US" altLang="ko-KR" sz="1600" b="1" dirty="0">
                <a:ea typeface="+mj-ea"/>
              </a:rPr>
              <a:t>noise</a:t>
            </a:r>
            <a:r>
              <a:rPr lang="ko-KR" altLang="en-US" sz="1600" dirty="0">
                <a:ea typeface="+mj-ea"/>
              </a:rPr>
              <a:t>와 </a:t>
            </a:r>
            <a:r>
              <a:rPr lang="en-US" altLang="ko-KR" sz="1600" b="1" dirty="0">
                <a:ea typeface="+mj-ea"/>
              </a:rPr>
              <a:t>artifact</a:t>
            </a:r>
            <a:r>
              <a:rPr lang="ko-KR" altLang="en-US" sz="1600" dirty="0">
                <a:ea typeface="+mj-ea"/>
              </a:rPr>
              <a:t>의 영향을 회피한다</a:t>
            </a:r>
            <a:r>
              <a:rPr lang="en-US" altLang="ko-KR" sz="1600" dirty="0">
                <a:ea typeface="+mj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496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7777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Introduction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Contribution</a:t>
            </a:r>
            <a:br>
              <a:rPr lang="en-US" altLang="ko-KR" sz="1600" dirty="0"/>
            </a:br>
            <a:r>
              <a:rPr lang="en-US" altLang="ko-KR" sz="1600" dirty="0"/>
              <a:t>Atlas-ISTN</a:t>
            </a:r>
            <a:r>
              <a:rPr lang="ko-KR" altLang="en-US" sz="1600" dirty="0"/>
              <a:t>은 </a:t>
            </a:r>
            <a:r>
              <a:rPr lang="en-US" altLang="ko-KR" sz="1600" dirty="0"/>
              <a:t>ISTN </a:t>
            </a:r>
            <a:r>
              <a:rPr lang="ko-KR" altLang="en-US" sz="1600" dirty="0" smtClean="0"/>
              <a:t>프레임워크에 </a:t>
            </a:r>
            <a:r>
              <a:rPr lang="ko-KR" altLang="en-US" sz="1600" dirty="0"/>
              <a:t>기타 제안된 작업들을 </a:t>
            </a:r>
            <a:r>
              <a:rPr lang="ko-KR" altLang="en-US" sz="1600" dirty="0" smtClean="0"/>
              <a:t>확장한 프레임워크로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모집단에서 추출된 </a:t>
            </a:r>
            <a:r>
              <a:rPr lang="en-US" altLang="ko-KR" sz="1600" dirty="0" smtClean="0"/>
              <a:t>Atlas</a:t>
            </a:r>
            <a:r>
              <a:rPr lang="en-US" altLang="ko-KR" sz="1600" dirty="0"/>
              <a:t>,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segmentation </a:t>
            </a:r>
            <a:r>
              <a:rPr lang="ko-KR" altLang="en-US" sz="1600" dirty="0"/>
              <a:t>및 </a:t>
            </a:r>
            <a:r>
              <a:rPr lang="en-US" altLang="ko-KR" sz="1600" dirty="0"/>
              <a:t>registration</a:t>
            </a:r>
            <a:r>
              <a:rPr lang="ko-KR" altLang="en-US" sz="1600" dirty="0"/>
              <a:t>을 </a:t>
            </a:r>
            <a:r>
              <a:rPr lang="en-US" altLang="ko-KR" sz="1600" dirty="0" smtClean="0"/>
              <a:t>end-to-end </a:t>
            </a:r>
            <a:r>
              <a:rPr lang="ko-KR" altLang="en-US" sz="1600" dirty="0" smtClean="0"/>
              <a:t>방식으로 </a:t>
            </a:r>
            <a:r>
              <a:rPr lang="ko-KR" altLang="en-US" sz="1600" dirty="0"/>
              <a:t>학습합니다</a:t>
            </a:r>
            <a:r>
              <a:rPr lang="en-US" altLang="ko-KR" sz="1600" dirty="0"/>
              <a:t>. Atlas-ISTN</a:t>
            </a:r>
            <a:r>
              <a:rPr lang="ko-KR" altLang="en-US" sz="1600" dirty="0"/>
              <a:t>의 </a:t>
            </a:r>
            <a:r>
              <a:rPr lang="en-US" altLang="ko-KR" sz="1600" dirty="0"/>
              <a:t>contribution</a:t>
            </a:r>
            <a:r>
              <a:rPr lang="ko-KR" altLang="en-US" sz="1600" dirty="0"/>
              <a:t>은 다음과 같습니다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Atlas</a:t>
            </a:r>
            <a:r>
              <a:rPr lang="ko-KR" altLang="en-US" sz="1600" dirty="0"/>
              <a:t> 구축</a:t>
            </a:r>
            <a:r>
              <a:rPr lang="en-US" altLang="ko-KR" sz="1600" dirty="0"/>
              <a:t>, registration</a:t>
            </a:r>
            <a:r>
              <a:rPr lang="ko-KR" altLang="en-US" sz="1600" dirty="0"/>
              <a:t> 및 </a:t>
            </a:r>
            <a:r>
              <a:rPr lang="en-US" altLang="ko-KR" sz="1600" dirty="0"/>
              <a:t>segmentation</a:t>
            </a:r>
            <a:r>
              <a:rPr lang="ko-KR" altLang="en-US" sz="1600" dirty="0"/>
              <a:t>을 위한 통합 딥러닝 프레임워크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Segmentation </a:t>
            </a:r>
            <a:r>
              <a:rPr lang="ko-KR" altLang="en-US" sz="1600" dirty="0"/>
              <a:t>및 </a:t>
            </a:r>
            <a:r>
              <a:rPr lang="en-US" altLang="ko-KR" sz="1600" dirty="0"/>
              <a:t>registration </a:t>
            </a:r>
            <a:r>
              <a:rPr lang="ko-KR" altLang="en-US" sz="1600" dirty="0"/>
              <a:t>모델을 개선하는 </a:t>
            </a:r>
            <a:r>
              <a:rPr lang="en-US" altLang="ko-KR" sz="1600" dirty="0"/>
              <a:t>robust segmentation system.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smtClean="0"/>
              <a:t>Bias</a:t>
            </a:r>
            <a:r>
              <a:rPr lang="ko-KR" altLang="en-US" sz="1600" dirty="0"/>
              <a:t>가 없는 모집단에서 추출된 </a:t>
            </a:r>
            <a:r>
              <a:rPr lang="en-US" altLang="ko-KR" sz="1600" dirty="0"/>
              <a:t>Atlas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구축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/>
              <a:t>구축된 </a:t>
            </a:r>
            <a:r>
              <a:rPr lang="en-US" altLang="ko-KR" sz="1600" dirty="0"/>
              <a:t>Atlas label map</a:t>
            </a:r>
            <a:r>
              <a:rPr lang="ko-KR" altLang="en-US" sz="1600" dirty="0"/>
              <a:t>의 </a:t>
            </a:r>
            <a:r>
              <a:rPr lang="en-US" altLang="ko-KR" sz="1600" dirty="0" smtClean="0"/>
              <a:t>registration</a:t>
            </a:r>
            <a:r>
              <a:rPr lang="ko-KR" altLang="en-US" sz="1600" dirty="0"/>
              <a:t>을 통한 </a:t>
            </a:r>
            <a:r>
              <a:rPr lang="en-US" altLang="ko-KR" sz="1600" dirty="0"/>
              <a:t>test </a:t>
            </a:r>
            <a:r>
              <a:rPr lang="ko-KR" altLang="en-US" sz="1600" dirty="0"/>
              <a:t>시점에 대한 </a:t>
            </a:r>
            <a:r>
              <a:rPr lang="en-US" altLang="ko-KR" sz="1600" dirty="0"/>
              <a:t>topological guarantees.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/>
              <a:t>Atlas space</a:t>
            </a:r>
            <a:r>
              <a:rPr lang="ko-KR" altLang="en-US" sz="1600" dirty="0"/>
              <a:t>에 </a:t>
            </a:r>
            <a:r>
              <a:rPr lang="en-US" altLang="ko-KR" sz="1600" dirty="0"/>
              <a:t>mapping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SOI(Structures-of-Interest)</a:t>
            </a:r>
            <a:r>
              <a:rPr lang="ko-KR" altLang="en-US" sz="1600" dirty="0"/>
              <a:t>의 대상 간 상응 관계를 </a:t>
            </a:r>
            <a:r>
              <a:rPr lang="ko-KR" altLang="en-US" sz="1600" dirty="0" smtClean="0"/>
              <a:t>제공</a:t>
            </a:r>
            <a:r>
              <a:rPr lang="en-US" altLang="ko-KR" sz="1600" dirty="0" smtClean="0"/>
              <a:t>.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6909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3350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755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238602" y="1202547"/>
            <a:ext cx="1195339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많은 </a:t>
            </a:r>
            <a:r>
              <a:rPr lang="en-US" altLang="ko-KR" sz="1600" dirty="0">
                <a:ea typeface="+mj-ea"/>
              </a:rPr>
              <a:t>segmentation task</a:t>
            </a:r>
            <a:r>
              <a:rPr lang="ko-KR" altLang="en-US" sz="1600" dirty="0">
                <a:ea typeface="+mj-ea"/>
              </a:rPr>
              <a:t>에서 </a:t>
            </a:r>
            <a:r>
              <a:rPr lang="en-US" altLang="ko-KR" sz="1600" dirty="0">
                <a:ea typeface="+mj-ea"/>
              </a:rPr>
              <a:t>target SOI(Structure of interest)</a:t>
            </a:r>
            <a:r>
              <a:rPr lang="ko-KR" altLang="en-US" sz="1600" dirty="0">
                <a:ea typeface="+mj-ea"/>
              </a:rPr>
              <a:t>의 </a:t>
            </a:r>
            <a:r>
              <a:rPr lang="en-US" altLang="ko-KR" sz="1600" dirty="0">
                <a:ea typeface="+mj-ea"/>
              </a:rPr>
              <a:t>topology</a:t>
            </a:r>
            <a:r>
              <a:rPr lang="ko-KR" altLang="en-US" sz="1600" dirty="0">
                <a:ea typeface="+mj-ea"/>
              </a:rPr>
              <a:t>는 사전에 알려져 있다</a:t>
            </a:r>
            <a:r>
              <a:rPr lang="en-US" altLang="ko-KR" sz="1600" dirty="0">
                <a:ea typeface="+mj-ea"/>
              </a:rPr>
              <a:t>.</a:t>
            </a:r>
            <a:br>
              <a:rPr lang="en-US" altLang="ko-KR" sz="1600" dirty="0">
                <a:ea typeface="+mj-ea"/>
              </a:rPr>
            </a:br>
            <a:r>
              <a:rPr lang="en-US" altLang="ko-KR" sz="1600" dirty="0">
                <a:ea typeface="+mj-ea"/>
              </a:rPr>
              <a:t>(i.e.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medical imaging </a:t>
            </a:r>
            <a:r>
              <a:rPr lang="ko-KR" altLang="en-US" sz="1600" dirty="0">
                <a:ea typeface="+mj-ea"/>
              </a:rPr>
              <a:t>에서는 심장의 </a:t>
            </a:r>
            <a:r>
              <a:rPr lang="en-US" altLang="ko-KR" sz="1600" dirty="0">
                <a:ea typeface="+mj-ea"/>
              </a:rPr>
              <a:t>chamber </a:t>
            </a:r>
            <a:r>
              <a:rPr lang="ko-KR" altLang="en-US" sz="1600" dirty="0">
                <a:ea typeface="+mj-ea"/>
              </a:rPr>
              <a:t>는 사람마다 모양의 차이는 있지만 대략적인 위치는 알려져 있음</a:t>
            </a:r>
            <a:r>
              <a:rPr lang="en-US" altLang="ko-KR" sz="1600" dirty="0">
                <a:ea typeface="+mj-ea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+mj-ea"/>
              </a:rPr>
              <a:t>하지만 대부분의 </a:t>
            </a:r>
            <a:r>
              <a:rPr lang="en-US" altLang="ko-KR" sz="1600" dirty="0">
                <a:ea typeface="+mj-ea"/>
              </a:rPr>
              <a:t>segmentation </a:t>
            </a:r>
            <a:r>
              <a:rPr lang="ko-KR" altLang="en-US" sz="1600" dirty="0">
                <a:ea typeface="+mj-ea"/>
              </a:rPr>
              <a:t>모델은 이러한 </a:t>
            </a:r>
            <a:r>
              <a:rPr lang="en-US" altLang="ko-KR" sz="1600" dirty="0">
                <a:ea typeface="+mj-ea"/>
              </a:rPr>
              <a:t>prior </a:t>
            </a:r>
            <a:r>
              <a:rPr lang="en-US" altLang="ko-KR" sz="1600" dirty="0" smtClean="0">
                <a:ea typeface="+mj-ea"/>
              </a:rPr>
              <a:t>knowledge</a:t>
            </a:r>
            <a:r>
              <a:rPr lang="ko-KR" altLang="en-US" sz="1600" dirty="0" smtClean="0">
                <a:ea typeface="+mj-ea"/>
              </a:rPr>
              <a:t>를 </a:t>
            </a:r>
            <a:r>
              <a:rPr lang="ko-KR" altLang="en-US" sz="1600" dirty="0">
                <a:ea typeface="+mj-ea"/>
              </a:rPr>
              <a:t>활용하지 않기 때문에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때로는 일관성이 떨어지는 예측을 만들 수 </a:t>
            </a:r>
            <a:r>
              <a:rPr lang="ko-KR" altLang="en-US" sz="1600" dirty="0" smtClean="0">
                <a:ea typeface="+mj-ea"/>
              </a:rPr>
              <a:t>있</a:t>
            </a:r>
            <a:r>
              <a:rPr lang="ko-KR" altLang="en-US" sz="1600" dirty="0">
                <a:ea typeface="+mj-ea"/>
              </a:rPr>
              <a:t>다</a:t>
            </a:r>
            <a:r>
              <a:rPr lang="en-US" altLang="ko-KR" sz="1600" dirty="0" smtClean="0">
                <a:ea typeface="+mj-ea"/>
              </a:rPr>
              <a:t>. </a:t>
            </a:r>
            <a:endParaRPr lang="en-US" altLang="ko-KR" sz="1600" dirty="0"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ea typeface="+mj-ea"/>
              </a:rPr>
              <a:t>제안된 </a:t>
            </a:r>
            <a:r>
              <a:rPr lang="en-US" altLang="ko-KR" sz="1600" dirty="0">
                <a:ea typeface="+mj-ea"/>
              </a:rPr>
              <a:t>Atlas-ISTN </a:t>
            </a:r>
            <a:r>
              <a:rPr lang="ko-KR" altLang="en-US" sz="1600" dirty="0" smtClean="0">
                <a:ea typeface="+mj-ea"/>
              </a:rPr>
              <a:t>는 </a:t>
            </a:r>
            <a:r>
              <a:rPr lang="ko-KR" altLang="en-US" sz="1600" dirty="0">
                <a:ea typeface="+mj-ea"/>
              </a:rPr>
              <a:t>이러한 단점을 보안하기위해 주어진 모집단에서 추출된 </a:t>
            </a:r>
            <a:r>
              <a:rPr lang="en-US" altLang="ko-KR" sz="1600" dirty="0">
                <a:ea typeface="+mj-ea"/>
              </a:rPr>
              <a:t>atlas</a:t>
            </a:r>
            <a:r>
              <a:rPr lang="ko-KR" altLang="en-US" sz="1600" dirty="0">
                <a:ea typeface="+mj-ea"/>
              </a:rPr>
              <a:t> </a:t>
            </a:r>
            <a:r>
              <a:rPr lang="en-US" altLang="ko-KR" sz="1600" dirty="0">
                <a:ea typeface="+mj-ea"/>
              </a:rPr>
              <a:t>label map</a:t>
            </a:r>
            <a:r>
              <a:rPr lang="ko-KR" altLang="en-US" sz="1600" dirty="0">
                <a:ea typeface="+mj-ea"/>
              </a:rPr>
              <a:t>을 </a:t>
            </a:r>
            <a:r>
              <a:rPr lang="en-US" altLang="ko-KR" sz="1600" dirty="0">
                <a:ea typeface="+mj-ea"/>
              </a:rPr>
              <a:t>SOI</a:t>
            </a:r>
            <a:r>
              <a:rPr lang="ko-KR" altLang="en-US" sz="1600" dirty="0">
                <a:ea typeface="+mj-ea"/>
              </a:rPr>
              <a:t>에 맞게 학습하여</a:t>
            </a:r>
            <a:r>
              <a:rPr lang="en-US" altLang="ko-KR" sz="1600" dirty="0">
                <a:ea typeface="+mj-ea"/>
              </a:rPr>
              <a:t>, </a:t>
            </a:r>
            <a:r>
              <a:rPr lang="ko-KR" altLang="en-US" sz="1600" dirty="0">
                <a:ea typeface="+mj-ea"/>
              </a:rPr>
              <a:t>예측 결과의 일관성을 높입니다</a:t>
            </a:r>
            <a:r>
              <a:rPr lang="en-US" altLang="ko-KR" sz="1600" dirty="0">
                <a:ea typeface="+mj-ea"/>
              </a:rPr>
              <a:t>.</a:t>
            </a:r>
            <a:r>
              <a:rPr lang="ko-KR" altLang="en-US" sz="1600" dirty="0">
                <a:ea typeface="+mj-ea"/>
              </a:rPr>
              <a:t>  </a:t>
            </a:r>
            <a:endParaRPr lang="en-US" altLang="ko-KR" sz="1600" dirty="0"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-1" b="51557"/>
          <a:stretch/>
        </p:blipFill>
        <p:spPr>
          <a:xfrm>
            <a:off x="2760658" y="3550449"/>
            <a:ext cx="6670683" cy="27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337553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Deformations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375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238602" y="1202547"/>
                <a:ext cx="11953397" cy="4116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+mj-ea"/>
                  </a:rPr>
                  <a:t>저자들은 본 연구에서 </a:t>
                </a:r>
                <a:r>
                  <a:rPr lang="en-US" altLang="ko-KR" sz="1600" dirty="0">
                    <a:ea typeface="+mj-ea"/>
                  </a:rPr>
                  <a:t>affine </a:t>
                </a:r>
                <a:r>
                  <a:rPr lang="ko-KR" altLang="en-US" sz="1600" dirty="0">
                    <a:ea typeface="+mj-ea"/>
                  </a:rPr>
                  <a:t>과 </a:t>
                </a:r>
                <a:r>
                  <a:rPr lang="en-US" altLang="ko-KR" sz="1600" dirty="0">
                    <a:ea typeface="+mj-ea"/>
                  </a:rPr>
                  <a:t>non-rigid deformation </a:t>
                </a:r>
                <a:r>
                  <a:rPr lang="ko-KR" altLang="en-US" sz="1600" dirty="0">
                    <a:ea typeface="+mj-ea"/>
                  </a:rPr>
                  <a:t>모두를 사용하여 </a:t>
                </a:r>
                <a:r>
                  <a:rPr lang="en-US" altLang="ko-KR" sz="1600" dirty="0">
                    <a:ea typeface="+mj-ea"/>
                  </a:rPr>
                  <a:t>registration</a:t>
                </a:r>
                <a:r>
                  <a:rPr lang="ko-KR" altLang="en-US" sz="1600" dirty="0">
                    <a:ea typeface="+mj-ea"/>
                  </a:rPr>
                  <a:t>을 모델링 </a:t>
                </a:r>
                <a:r>
                  <a:rPr lang="ko-KR" altLang="en-US" sz="1600" dirty="0" smtClean="0">
                    <a:ea typeface="+mj-ea"/>
                  </a:rPr>
                  <a:t>했다</a:t>
                </a:r>
                <a:r>
                  <a:rPr lang="en-US" altLang="ko-KR" sz="1600" dirty="0" smtClean="0">
                    <a:ea typeface="+mj-ea"/>
                  </a:rPr>
                  <a:t>.</a:t>
                </a:r>
                <a:endParaRPr lang="en-US" altLang="ko-KR" sz="1600" dirty="0">
                  <a:ea typeface="+mj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>
                    <a:ea typeface="+mj-ea"/>
                  </a:rPr>
                  <a:t>Affine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Affine </a:t>
                </a:r>
                <a:r>
                  <a:rPr lang="ko-KR" altLang="en-US" sz="1600" dirty="0" smtClean="0">
                    <a:ea typeface="+mj-ea"/>
                  </a:rPr>
                  <a:t>변환</a:t>
                </a:r>
                <a:r>
                  <a:rPr lang="en-US" altLang="ko-KR" sz="1600" dirty="0" smtClean="0">
                    <a:ea typeface="+mj-ea"/>
                  </a:rPr>
                  <a:t> </a:t>
                </a:r>
                <a:r>
                  <a:rPr lang="en-US" altLang="ko-KR" sz="1600" dirty="0">
                    <a:ea typeface="+mj-ea"/>
                  </a:rPr>
                  <a:t>: </a:t>
                </a:r>
                <a:r>
                  <a:rPr lang="ko-KR" altLang="en-US" sz="1600" dirty="0"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ko-KR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b>
                      <m:sSubPr>
                        <m:ctrlPr>
                          <a:rPr lang="ko-KR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(translation, rotation, scaling)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Trainable parameters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ko-KR" sz="1600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altLang="ko-KR" sz="1600" dirty="0">
                    <a:ea typeface="+mj-ea"/>
                  </a:rPr>
                  <a:t>Non-rigid deformation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Non-rigid </a:t>
                </a:r>
                <a:r>
                  <a:rPr lang="en-US" altLang="ko-KR" sz="1600" dirty="0" smtClean="0">
                    <a:ea typeface="+mj-ea"/>
                  </a:rPr>
                  <a:t>deformation</a:t>
                </a:r>
                <a:r>
                  <a:rPr lang="ko-KR" altLang="en-US" sz="1600" dirty="0" smtClean="0">
                    <a:ea typeface="+mj-ea"/>
                  </a:rPr>
                  <a:t> </a:t>
                </a:r>
                <a:r>
                  <a:rPr lang="en-US" altLang="ko-KR" sz="1600" dirty="0">
                    <a:ea typeface="+mj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sz="1600" dirty="0"/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Trainable parameters 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>
                  <a:ea typeface="+mj-ea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Affine registration</a:t>
                </a:r>
                <a:r>
                  <a:rPr lang="ko-KR" altLang="en-US" sz="1600" dirty="0">
                    <a:ea typeface="+mj-ea"/>
                  </a:rPr>
                  <a:t>은 대부분 </a:t>
                </a:r>
                <a:r>
                  <a:rPr lang="en-US" altLang="ko-KR" sz="1600" dirty="0">
                    <a:ea typeface="+mj-ea"/>
                  </a:rPr>
                  <a:t>non-rigid deformation </a:t>
                </a:r>
                <a:r>
                  <a:rPr lang="ko-KR" altLang="en-US" sz="1600" dirty="0">
                    <a:ea typeface="+mj-ea"/>
                  </a:rPr>
                  <a:t>수행</a:t>
                </a:r>
                <a:r>
                  <a:rPr lang="en-US" altLang="ko-KR" sz="1600" dirty="0">
                    <a:ea typeface="+mj-ea"/>
                  </a:rPr>
                  <a:t> </a:t>
                </a:r>
                <a:r>
                  <a:rPr lang="ko-KR" altLang="en-US" sz="1600" dirty="0">
                    <a:ea typeface="+mj-ea"/>
                  </a:rPr>
                  <a:t>전 </a:t>
                </a:r>
                <a:r>
                  <a:rPr lang="en-US" altLang="ko-KR" sz="1600" dirty="0">
                    <a:ea typeface="+mj-ea"/>
                  </a:rPr>
                  <a:t>pre-alignment</a:t>
                </a:r>
                <a:r>
                  <a:rPr lang="ko-KR" altLang="en-US" sz="1600" dirty="0">
                    <a:ea typeface="+mj-ea"/>
                  </a:rPr>
                  <a:t>으로 </a:t>
                </a:r>
                <a:r>
                  <a:rPr lang="ko-KR" altLang="en-US" sz="1600" dirty="0" smtClean="0">
                    <a:ea typeface="+mj-ea"/>
                  </a:rPr>
                  <a:t>사용함</a:t>
                </a:r>
                <a:r>
                  <a:rPr lang="en-US" altLang="ko-KR" sz="1600" dirty="0" smtClean="0">
                    <a:ea typeface="+mj-ea"/>
                  </a:rPr>
                  <a:t>.</a:t>
                </a: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r>
                  <a:rPr lang="ko-KR" altLang="en-US" sz="1600" dirty="0">
                    <a:ea typeface="+mj-ea"/>
                  </a:rPr>
                  <a:t>이는 </a:t>
                </a:r>
                <a:r>
                  <a:rPr lang="en-US" altLang="ko-KR" sz="1600" dirty="0"/>
                  <a:t>non-rigid deformation</a:t>
                </a:r>
                <a:r>
                  <a:rPr lang="ko-KR" altLang="en-US" sz="1600" dirty="0">
                    <a:ea typeface="+mj-ea"/>
                  </a:rPr>
                  <a:t>이 수행될 때 더욱 최적화된 시작점을 </a:t>
                </a:r>
                <a:r>
                  <a:rPr lang="ko-KR" altLang="en-US" sz="1600" dirty="0" smtClean="0">
                    <a:ea typeface="+mj-ea"/>
                  </a:rPr>
                  <a:t>제공</a:t>
                </a:r>
                <a:r>
                  <a:rPr lang="en-US" altLang="ko-KR" sz="1600" dirty="0" smtClean="0">
                    <a:ea typeface="+mj-ea"/>
                  </a:rPr>
                  <a:t>. </a:t>
                </a:r>
                <a:r>
                  <a:rPr lang="en-US" altLang="ko-KR" sz="1600" dirty="0">
                    <a:ea typeface="+mj-ea"/>
                  </a:rPr>
                  <a:t/>
                </a:r>
                <a:br>
                  <a:rPr lang="en-US" altLang="ko-KR" sz="1600" dirty="0">
                    <a:ea typeface="+mj-ea"/>
                  </a:rPr>
                </a:br>
                <a:r>
                  <a:rPr lang="ko-KR" altLang="en-US" sz="1600" dirty="0">
                    <a:ea typeface="+mj-ea"/>
                  </a:rPr>
                  <a:t>이러한 </a:t>
                </a:r>
                <a:r>
                  <a:rPr lang="en-US" altLang="ko-KR" sz="1600" dirty="0"/>
                  <a:t>pre-alignment</a:t>
                </a:r>
                <a:r>
                  <a:rPr lang="ko-KR" altLang="en-US" sz="1600" dirty="0">
                    <a:ea typeface="+mj-ea"/>
                  </a:rPr>
                  <a:t>은 뇌 이미지와 같은 응용 프로그램에서 매우 중요하여</a:t>
                </a:r>
                <a:r>
                  <a:rPr lang="en-US" altLang="ko-KR" sz="1600" dirty="0">
                    <a:ea typeface="+mj-ea"/>
                  </a:rPr>
                  <a:t>, </a:t>
                </a:r>
                <a:r>
                  <a:rPr lang="en-US" altLang="ko-KR" sz="1600" dirty="0"/>
                  <a:t>standardized processing pipeline</a:t>
                </a:r>
                <a:r>
                  <a:rPr lang="ko-KR" altLang="en-US" sz="1600" dirty="0">
                    <a:ea typeface="+mj-ea"/>
                  </a:rPr>
                  <a:t>에 포함되어 </a:t>
                </a:r>
                <a:r>
                  <a:rPr lang="ko-KR" altLang="en-US" sz="1600" dirty="0" smtClean="0">
                    <a:ea typeface="+mj-ea"/>
                  </a:rPr>
                  <a:t>있다</a:t>
                </a:r>
                <a:r>
                  <a:rPr lang="en-US" altLang="ko-KR" sz="1600" dirty="0" smtClean="0">
                    <a:ea typeface="+mj-ea"/>
                  </a:rPr>
                  <a:t>.</a:t>
                </a:r>
                <a:endParaRPr lang="en-US" altLang="ko-KR" sz="1600" dirty="0"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ea typeface="+mj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" y="1202547"/>
                <a:ext cx="11953397" cy="4116768"/>
              </a:xfrm>
              <a:prstGeom prst="rect">
                <a:avLst/>
              </a:prstGeom>
              <a:blipFill>
                <a:blip r:embed="rId2"/>
                <a:stretch>
                  <a:fillRect l="-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675" y="2075496"/>
            <a:ext cx="2104669" cy="2200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62675" y="4276435"/>
                <a:ext cx="2104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675" y="4276435"/>
                <a:ext cx="210466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5918200" y="6095956"/>
            <a:ext cx="62622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dirty="0"/>
              <a:t>In the theory of Lie groups, solving this ODE is equivalent to computing the exponential map of the flow field v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610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4222734" y="370041"/>
            <a:ext cx="6988192" cy="5964084"/>
            <a:chOff x="2908284" y="370041"/>
            <a:chExt cx="6988192" cy="596408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284" y="370041"/>
              <a:ext cx="6988192" cy="5964084"/>
            </a:xfrm>
            <a:prstGeom prst="rect">
              <a:avLst/>
            </a:prstGeom>
            <a:solidFill>
              <a:srgbClr val="FF0000">
                <a:alpha val="0"/>
              </a:srgbClr>
            </a:solidFill>
          </p:spPr>
        </p:pic>
        <p:sp>
          <p:nvSpPr>
            <p:cNvPr id="15" name="직사각형 14"/>
            <p:cNvSpPr/>
            <p:nvPr/>
          </p:nvSpPr>
          <p:spPr>
            <a:xfrm>
              <a:off x="2908284" y="370041"/>
              <a:ext cx="6988191" cy="596408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5951" t="1781" r="1226" b="473"/>
            <a:stretch/>
          </p:blipFill>
          <p:spPr>
            <a:xfrm>
              <a:off x="3324224" y="476250"/>
              <a:ext cx="6486525" cy="5829300"/>
            </a:xfrm>
            <a:prstGeom prst="rect">
              <a:avLst/>
            </a:prstGeom>
            <a:solidFill>
              <a:srgbClr val="FF0000">
                <a:alpha val="0"/>
              </a:srgbClr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38329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Atlas-ISTN Model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832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95" y="2472987"/>
            <a:ext cx="2783305" cy="26711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04047" y="2249479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Atlas case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5976" y="2064813"/>
            <a:ext cx="155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A randomly selected training case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9969" y="3068413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Image</a:t>
            </a:r>
            <a:endParaRPr lang="ko-KR" altLang="en-US" sz="1200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9969" y="4415950"/>
            <a:ext cx="1467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Mask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6234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222734" y="370041"/>
            <a:ext cx="6988192" cy="5964084"/>
            <a:chOff x="2908284" y="370041"/>
            <a:chExt cx="6988192" cy="59640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8284" y="370041"/>
              <a:ext cx="6988192" cy="5964084"/>
            </a:xfrm>
            <a:prstGeom prst="rect">
              <a:avLst/>
            </a:prstGeom>
            <a:solidFill>
              <a:srgbClr val="FF0000">
                <a:alpha val="0"/>
              </a:srgbClr>
            </a:solidFill>
          </p:spPr>
        </p:pic>
        <p:sp>
          <p:nvSpPr>
            <p:cNvPr id="24" name="직사각형 23"/>
            <p:cNvSpPr/>
            <p:nvPr/>
          </p:nvSpPr>
          <p:spPr>
            <a:xfrm>
              <a:off x="2908284" y="370041"/>
              <a:ext cx="6988191" cy="596408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5951" t="1780" r="44707" b="68300"/>
            <a:stretch/>
          </p:blipFill>
          <p:spPr>
            <a:xfrm>
              <a:off x="3324225" y="476251"/>
              <a:ext cx="3448050" cy="1784350"/>
            </a:xfrm>
            <a:prstGeom prst="rect">
              <a:avLst/>
            </a:prstGeom>
            <a:solidFill>
              <a:srgbClr val="FF0000">
                <a:alpha val="0"/>
              </a:srgbClr>
            </a:solidFill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38329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ea typeface="+mj-ea"/>
              </a:rPr>
              <a:t>Methods – Atlas-ISTN Model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3832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/>
              <p:nvPr/>
            </p:nvSpPr>
            <p:spPr>
              <a:xfrm>
                <a:off x="238602" y="1202547"/>
                <a:ext cx="11953397" cy="53344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ITN (Image Transformer Network)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>
                    <a:ea typeface="+mj-ea"/>
                  </a:rPr>
                  <a:t>ITN loss :</a:t>
                </a:r>
                <a:r>
                  <a:rPr lang="en-US" altLang="ko-KR" sz="1600" i="1" dirty="0">
                    <a:latin typeface="Cambria Math" panose="02040503050406030204" pitchFamily="18" charset="0"/>
                  </a:rPr>
                  <a:t/>
                </a:r>
                <a:br>
                  <a:rPr lang="en-US" altLang="ko-KR" sz="1600" i="1" dirty="0">
                    <a:latin typeface="Cambria Math" panose="02040503050406030204" pitchFamily="18" charset="0"/>
                  </a:rPr>
                </a:br>
                <a:r>
                  <a:rPr lang="en-US" altLang="ko-KR" sz="1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limUpp>
                                  <m:limUp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limUp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li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^</m:t>
                                    </m:r>
                                  </m:lim>
                                </m:limUpp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‖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ea typeface="+mj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496F07-F9B1-E8DA-5D79-2D0EF4FA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2" y="1202547"/>
                <a:ext cx="11953397" cy="5334474"/>
              </a:xfrm>
              <a:prstGeom prst="rect">
                <a:avLst/>
              </a:prstGeom>
              <a:blipFill>
                <a:blip r:embed="rId3"/>
                <a:stretch>
                  <a:fillRect l="-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/>
          <p:cNvSpPr/>
          <p:nvPr/>
        </p:nvSpPr>
        <p:spPr>
          <a:xfrm>
            <a:off x="5876925" y="1202547"/>
            <a:ext cx="1019175" cy="111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26" idx="1"/>
          </p:cNvCxnSpPr>
          <p:nvPr/>
        </p:nvCxnSpPr>
        <p:spPr>
          <a:xfrm flipH="1">
            <a:off x="4114800" y="1758561"/>
            <a:ext cx="1762125" cy="813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34" y="1800225"/>
            <a:ext cx="3619429" cy="257473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" y="4374955"/>
            <a:ext cx="4105275" cy="4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3292459" y="5713121"/>
                <a:ext cx="8747141" cy="621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input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GT mask,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prediction mask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limUpp>
                          <m:limUp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^</m:t>
                            </m:r>
                          </m:lim>
                        </m:limUpp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)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459" y="5713121"/>
                <a:ext cx="8747141" cy="621004"/>
              </a:xfrm>
              <a:prstGeom prst="rect">
                <a:avLst/>
              </a:prstGeom>
              <a:blipFill>
                <a:blip r:embed="rId6"/>
                <a:stretch>
                  <a:fillRect r="-627" b="-107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6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2707</Words>
  <Application>Microsoft Office PowerPoint</Application>
  <PresentationFormat>와이드스크린</PresentationFormat>
  <Paragraphs>257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Biome Light</vt:lpstr>
      <vt:lpstr>Malgun Gothic Semilight</vt:lpstr>
      <vt:lpstr>맑은 고딕</vt:lpstr>
      <vt:lpstr>맑은 고딕 Semilight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정지훈</cp:lastModifiedBy>
  <cp:revision>148</cp:revision>
  <dcterms:created xsi:type="dcterms:W3CDTF">2019-10-31T04:46:14Z</dcterms:created>
  <dcterms:modified xsi:type="dcterms:W3CDTF">2023-05-31T03:32:59Z</dcterms:modified>
</cp:coreProperties>
</file>